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  <p:sldMasterId id="2147483665" r:id="rId3"/>
    <p:sldMasterId id="2147483690" r:id="rId4"/>
  </p:sldMasterIdLst>
  <p:notesMasterIdLst>
    <p:notesMasterId r:id="rId15"/>
  </p:notesMasterIdLst>
  <p:handoutMasterIdLst>
    <p:handoutMasterId r:id="rId16"/>
  </p:handoutMasterIdLst>
  <p:sldIdLst>
    <p:sldId id="314" r:id="rId5"/>
    <p:sldId id="329" r:id="rId6"/>
    <p:sldId id="330" r:id="rId7"/>
    <p:sldId id="333" r:id="rId8"/>
    <p:sldId id="332" r:id="rId9"/>
    <p:sldId id="336" r:id="rId10"/>
    <p:sldId id="341" r:id="rId11"/>
    <p:sldId id="342" r:id="rId12"/>
    <p:sldId id="343" r:id="rId13"/>
    <p:sldId id="33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0" userDrawn="1">
          <p15:clr>
            <a:srgbClr val="A4A3A4"/>
          </p15:clr>
        </p15:guide>
        <p15:guide id="3" pos="26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00"/>
    <a:srgbClr val="70E6E1"/>
    <a:srgbClr val="FFCCCC"/>
    <a:srgbClr val="D8D8D8"/>
    <a:srgbClr val="FFFFFF"/>
    <a:srgbClr val="2800FF"/>
    <a:srgbClr val="00BAFF"/>
    <a:srgbClr val="00FF7D"/>
    <a:srgbClr val="00F3FF"/>
    <a:srgbClr val="FFEA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97" autoAdjust="0"/>
  </p:normalViewPr>
  <p:slideViewPr>
    <p:cSldViewPr>
      <p:cViewPr varScale="1">
        <p:scale>
          <a:sx n="78" d="100"/>
          <a:sy n="78" d="100"/>
        </p:scale>
        <p:origin x="869" y="41"/>
      </p:cViewPr>
      <p:guideLst>
        <p:guide pos="5040"/>
        <p:guide pos="26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574" y="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0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2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3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4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8572500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1588">
              <a:lnSpc>
                <a:spcPct val="70000"/>
              </a:lnSpc>
              <a:defRPr sz="4000" b="1" baseline="0">
                <a:solidFill>
                  <a:schemeClr val="tx1"/>
                </a:solidFill>
                <a:latin typeface="+mn-lt"/>
              </a:defRPr>
            </a:lvl1pPr>
            <a:lvl2pPr marL="55561" indent="0">
              <a:lnSpc>
                <a:spcPct val="80000"/>
              </a:lnSpc>
              <a:spcAft>
                <a:spcPts val="0"/>
              </a:spcAft>
              <a:defRPr sz="2400" b="1" cap="all" baseline="0">
                <a:solidFill>
                  <a:schemeClr val="tx1"/>
                </a:solidFill>
                <a:latin typeface="+mn-lt"/>
              </a:defRPr>
            </a:lvl2pPr>
            <a:lvl3pPr marL="55561" indent="0">
              <a:lnSpc>
                <a:spcPct val="80000"/>
              </a:lnSpc>
              <a:spcAft>
                <a:spcPts val="0"/>
              </a:spcAft>
              <a:defRPr sz="1800" b="1" cap="all" baseline="0">
                <a:solidFill>
                  <a:schemeClr val="tx1"/>
                </a:solidFill>
                <a:latin typeface="+mn-lt"/>
              </a:defRPr>
            </a:lvl3pPr>
            <a:lvl4pPr marL="55561" indent="0">
              <a:lnSpc>
                <a:spcPct val="80000"/>
              </a:lnSpc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4pPr>
            <a:lvl5pPr marL="55561" indent="0">
              <a:lnSpc>
                <a:spcPct val="80000"/>
              </a:lnSpc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953500" y="266700"/>
            <a:ext cx="2857501" cy="6438900"/>
          </a:xfrm>
        </p:spPr>
        <p:txBody>
          <a:bodyPr/>
          <a:lstStyle>
            <a:lvl1pPr marL="0" indent="0">
              <a:defRPr sz="2800" b="1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defRPr sz="220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  <a:lvl6pPr marL="344479" indent="-173034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6pPr>
            <a:lvl7pPr marL="0" indent="0">
              <a:defRPr sz="1400" b="1">
                <a:solidFill>
                  <a:schemeClr val="tx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s Only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s Only: Dark">
    <p:bg>
      <p:bgPr>
        <a:gradFill>
          <a:gsLst>
            <a:gs pos="0">
              <a:srgbClr val="000088"/>
            </a:gs>
            <a:gs pos="93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1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95302"/>
            <a:ext cx="8953500" cy="6172199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12000" b="1" spc="-200" baseline="0">
                <a:latin typeface="+mj-lt"/>
              </a:defRPr>
            </a:lvl1pPr>
            <a:lvl2pPr marL="55561" indent="0">
              <a:lnSpc>
                <a:spcPct val="65000"/>
              </a:lnSpc>
              <a:spcAft>
                <a:spcPts val="0"/>
              </a:spcAft>
              <a:defRPr sz="6000" b="1" cap="all" spc="-150" baseline="0">
                <a:latin typeface="+mj-lt"/>
              </a:defRPr>
            </a:lvl2pPr>
            <a:lvl3pPr marL="55561" indent="0">
              <a:lnSpc>
                <a:spcPct val="70000"/>
              </a:lnSpc>
              <a:spcAft>
                <a:spcPts val="0"/>
              </a:spcAft>
              <a:defRPr sz="4000" b="1" cap="all" baseline="0">
                <a:latin typeface="+mj-lt"/>
              </a:defRPr>
            </a:lvl3pPr>
            <a:lvl4pPr marL="55561" indent="0">
              <a:lnSpc>
                <a:spcPct val="80000"/>
              </a:lnSpc>
              <a:buNone/>
              <a:defRPr sz="3000" b="1" cap="all" baseline="0">
                <a:latin typeface="+mj-lt"/>
              </a:defRPr>
            </a:lvl4pPr>
            <a:lvl5pPr marL="55561" indent="0">
              <a:lnSpc>
                <a:spcPct val="80000"/>
              </a:lnSpc>
              <a:buNone/>
              <a:defRPr sz="2000" b="1" cap="all" baseline="0">
                <a:latin typeface="+mj-lt"/>
              </a:defRPr>
            </a:lvl5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113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: Dark">
    <p:bg>
      <p:bgPr>
        <a:gradFill>
          <a:gsLst>
            <a:gs pos="7000">
              <a:schemeClr val="accent1"/>
            </a:gs>
            <a:gs pos="100000">
              <a:srgbClr val="000088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95302"/>
            <a:ext cx="8953500" cy="6172199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12000" b="1" spc="-200" baseline="0">
                <a:solidFill>
                  <a:schemeClr val="bg1"/>
                </a:solidFill>
                <a:latin typeface="+mn-lt"/>
              </a:defRPr>
            </a:lvl1pPr>
            <a:lvl2pPr marL="55561" indent="0">
              <a:lnSpc>
                <a:spcPct val="65000"/>
              </a:lnSpc>
              <a:spcAft>
                <a:spcPts val="0"/>
              </a:spcAft>
              <a:defRPr sz="6000" b="1" cap="all" spc="-150" baseline="0">
                <a:solidFill>
                  <a:schemeClr val="bg1"/>
                </a:solidFill>
                <a:latin typeface="+mn-lt"/>
              </a:defRPr>
            </a:lvl2pPr>
            <a:lvl3pPr marL="55561" indent="0">
              <a:lnSpc>
                <a:spcPct val="70000"/>
              </a:lnSpc>
              <a:spcAft>
                <a:spcPts val="0"/>
              </a:spcAft>
              <a:defRPr sz="4000" b="1" cap="all" baseline="0">
                <a:solidFill>
                  <a:schemeClr val="bg1"/>
                </a:solidFill>
                <a:latin typeface="+mn-lt"/>
              </a:defRPr>
            </a:lvl3pPr>
            <a:lvl4pPr marL="55561" indent="0">
              <a:lnSpc>
                <a:spcPct val="80000"/>
              </a:lnSpc>
              <a:buNone/>
              <a:defRPr sz="3000" b="1" cap="all" baseline="0">
                <a:solidFill>
                  <a:schemeClr val="bg1"/>
                </a:solidFill>
                <a:latin typeface="+mn-lt"/>
              </a:defRPr>
            </a:lvl4pPr>
            <a:lvl5pPr marL="55561" indent="0">
              <a:lnSpc>
                <a:spcPct val="80000"/>
              </a:lnSpc>
              <a:buNone/>
              <a:defRPr sz="2000" b="1" cap="all" baseline="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65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or TakeAway: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10000" spc="-1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5000" b="1" spc="-150" baseline="0">
                <a:latin typeface="+mn-lt"/>
              </a:defRPr>
            </a:lvl1pPr>
            <a:lvl2pPr>
              <a:lnSpc>
                <a:spcPct val="70000"/>
              </a:lnSpc>
              <a:spcAft>
                <a:spcPts val="0"/>
              </a:spcAft>
              <a:defRPr sz="5000" b="1" cap="all" baseline="0">
                <a:latin typeface="+mn-lt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3300" b="1" cap="all" baseline="0">
                <a:latin typeface="+mn-lt"/>
              </a:defRPr>
            </a:lvl3pPr>
            <a:lvl4pPr marL="55561" indent="0">
              <a:lnSpc>
                <a:spcPct val="80000"/>
              </a:lnSpc>
              <a:buNone/>
              <a:defRPr sz="2500" b="1" cap="all" baseline="0">
                <a:latin typeface="+mn-lt"/>
              </a:defRPr>
            </a:lvl4pPr>
            <a:lvl5pPr marL="55561" indent="0">
              <a:lnSpc>
                <a:spcPct val="85000"/>
              </a:lnSpc>
              <a:buNone/>
              <a:defRPr sz="1600" b="1" cap="all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or TakeAway: Dark">
    <p:bg>
      <p:bgPr>
        <a:gradFill>
          <a:gsLst>
            <a:gs pos="7000">
              <a:schemeClr val="accent1"/>
            </a:gs>
            <a:gs pos="100000">
              <a:srgbClr val="000088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100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defRPr sz="5000" b="1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70000"/>
              </a:lnSpc>
              <a:spcAft>
                <a:spcPts val="0"/>
              </a:spcAft>
              <a:defRPr sz="5000" b="1" cap="all" baseline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3300" b="1" cap="all" baseline="0">
                <a:solidFill>
                  <a:schemeClr val="bg1"/>
                </a:solidFill>
                <a:latin typeface="+mn-lt"/>
              </a:defRPr>
            </a:lvl3pPr>
            <a:lvl4pPr marL="55561" indent="0">
              <a:lnSpc>
                <a:spcPct val="80000"/>
              </a:lnSpc>
              <a:buNone/>
              <a:defRPr sz="2500" b="1" cap="all" baseline="0">
                <a:solidFill>
                  <a:schemeClr val="bg1"/>
                </a:solidFill>
                <a:latin typeface="+mn-lt"/>
              </a:defRPr>
            </a:lvl4pPr>
            <a:lvl5pPr marL="55561" indent="0">
              <a:lnSpc>
                <a:spcPct val="85000"/>
              </a:lnSpc>
              <a:buNone/>
              <a:defRPr sz="1600" b="1" cap="all" baseline="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 b="1">
                <a:solidFill>
                  <a:schemeClr val="bg1"/>
                </a:solidFill>
                <a:latin typeface="+mn-lt"/>
              </a:defRPr>
            </a:lvl7pPr>
            <a:lvl8pPr>
              <a:defRPr>
                <a:solidFill>
                  <a:schemeClr val="bg1"/>
                </a:solidFill>
                <a:latin typeface="+mn-lt"/>
              </a:defRPr>
            </a:lvl8pPr>
            <a:lvl9pPr>
              <a:defRPr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8000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2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Dark">
    <p:bg>
      <p:bgPr>
        <a:gradFill>
          <a:gsLst>
            <a:gs pos="0">
              <a:srgbClr val="000088"/>
            </a:gs>
            <a:gs pos="93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8686800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1588">
              <a:lnSpc>
                <a:spcPct val="70000"/>
              </a:lnSpc>
              <a:defRPr sz="4000" b="1" baseline="0">
                <a:solidFill>
                  <a:schemeClr val="bg1"/>
                </a:solidFill>
                <a:latin typeface="+mn-lt"/>
              </a:defRPr>
            </a:lvl1pPr>
            <a:lvl2pPr marL="55561" indent="0">
              <a:lnSpc>
                <a:spcPct val="80000"/>
              </a:lnSpc>
              <a:spcAft>
                <a:spcPts val="0"/>
              </a:spcAft>
              <a:defRPr sz="2400" b="1" cap="all" baseline="0">
                <a:solidFill>
                  <a:schemeClr val="bg1"/>
                </a:solidFill>
                <a:latin typeface="+mn-lt"/>
              </a:defRPr>
            </a:lvl2pPr>
            <a:lvl3pPr marL="55561" indent="0">
              <a:lnSpc>
                <a:spcPct val="80000"/>
              </a:lnSpc>
              <a:spcAft>
                <a:spcPts val="0"/>
              </a:spcAft>
              <a:defRPr sz="1800" b="1" cap="all" baseline="0">
                <a:solidFill>
                  <a:schemeClr val="bg1"/>
                </a:solidFill>
                <a:latin typeface="+mn-lt"/>
              </a:defRPr>
            </a:lvl3pPr>
            <a:lvl4pPr marL="55561" indent="0">
              <a:lnSpc>
                <a:spcPct val="80000"/>
              </a:lnSpc>
              <a:buNone/>
              <a:defRPr sz="1800" b="1" cap="all" baseline="0">
                <a:solidFill>
                  <a:schemeClr val="bg1"/>
                </a:solidFill>
                <a:latin typeface="+mn-lt"/>
              </a:defRPr>
            </a:lvl4pPr>
            <a:lvl5pPr marL="55561" indent="0">
              <a:lnSpc>
                <a:spcPct val="80000"/>
              </a:lnSpc>
              <a:buNone/>
              <a:defRPr sz="1800" b="1" cap="all" baseline="0">
                <a:solidFill>
                  <a:schemeClr val="bg1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052560" y="266700"/>
            <a:ext cx="2857501" cy="6438900"/>
          </a:xfrm>
        </p:spPr>
        <p:txBody>
          <a:bodyPr/>
          <a:lstStyle>
            <a:lvl1pPr marL="0" indent="0">
              <a:defRPr sz="2800" b="1">
                <a:solidFill>
                  <a:schemeClr val="accent6"/>
                </a:solidFill>
                <a:latin typeface="+mn-lt"/>
              </a:defRPr>
            </a:lvl1pPr>
            <a:lvl2pPr marL="0" indent="0">
              <a:spcAft>
                <a:spcPts val="0"/>
              </a:spcAft>
              <a:defRPr sz="22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5pPr>
            <a:lvl6pPr marL="344479" indent="-173034">
              <a:buFont typeface="Graphik" panose="020B0503030202060203" pitchFamily="34" charset="0"/>
              <a:buChar char="–"/>
              <a:defRPr sz="1600">
                <a:solidFill>
                  <a:schemeClr val="bg1"/>
                </a:solidFill>
              </a:defRPr>
            </a:lvl6pPr>
            <a:lvl7pPr marL="0" indent="0">
              <a:defRPr sz="1400" b="1">
                <a:solidFill>
                  <a:schemeClr val="bg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619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Title Master: Dark">
    <p:bg>
      <p:bgPr>
        <a:gradFill>
          <a:gsLst>
            <a:gs pos="0">
              <a:srgbClr val="000088"/>
            </a:gs>
            <a:gs pos="93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8686800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defRPr sz="1800" b="1" baseline="0">
                <a:solidFill>
                  <a:schemeClr val="accent5"/>
                </a:solidFill>
                <a:latin typeface="+mn-lt"/>
              </a:defRPr>
            </a:lvl1pPr>
            <a:lvl2pPr marL="0" indent="0">
              <a:lnSpc>
                <a:spcPct val="75000"/>
              </a:lnSpc>
              <a:spcAft>
                <a:spcPts val="0"/>
              </a:spcAft>
              <a:defRPr sz="2400" b="1" cap="all" baseline="0">
                <a:solidFill>
                  <a:schemeClr val="accent5"/>
                </a:solidFill>
                <a:latin typeface="+mn-lt"/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defRPr sz="1600" b="1" cap="all" baseline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80000"/>
              </a:lnSpc>
              <a:buNone/>
              <a:defRPr sz="1400" b="1" cap="all" baseline="0">
                <a:solidFill>
                  <a:schemeClr val="accent5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buNone/>
              <a:defRPr sz="1100" b="1" cap="all" baseline="0">
                <a:solidFill>
                  <a:schemeClr val="accent5"/>
                </a:solidFill>
                <a:latin typeface="+mn-lt"/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First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052560" y="266700"/>
            <a:ext cx="2857501" cy="6438900"/>
          </a:xfrm>
        </p:spPr>
        <p:txBody>
          <a:bodyPr/>
          <a:lstStyle>
            <a:lvl1pPr marL="0" indent="0">
              <a:defRPr sz="2800" b="1">
                <a:solidFill>
                  <a:schemeClr val="accent6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defRPr sz="220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5pPr>
            <a:lvl6pPr marL="344479" indent="-173034">
              <a:buFont typeface="Graphik" panose="020B0503030202060203" pitchFamily="34" charset="0"/>
              <a:buChar char="–"/>
              <a:defRPr sz="1600">
                <a:solidFill>
                  <a:schemeClr val="bg1"/>
                </a:solidFill>
              </a:defRPr>
            </a:lvl6pPr>
            <a:lvl7pPr marL="0" indent="0">
              <a:defRPr sz="1400" b="1">
                <a:solidFill>
                  <a:schemeClr val="bg1"/>
                </a:solidFill>
                <a:latin typeface="+mj-lt"/>
              </a:defRPr>
            </a:lvl7pPr>
            <a:lvl8pPr marL="0" indent="0">
              <a:defRPr sz="1400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Aft>
                <a:spcPts val="800"/>
              </a:spcAft>
              <a:defRPr sz="14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6292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84723"/>
            <a:ext cx="5715000" cy="1086879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600" b="1" cap="all" baseline="0"/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1" cap="all" baseline="0">
                <a:latin typeface="+mj-lt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  <a:p>
            <a:pPr lvl="1"/>
            <a:r>
              <a:rPr lang="en-US" dirty="0"/>
              <a:t>Second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1" y="380999"/>
            <a:ext cx="5715001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61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1" y="284723"/>
            <a:ext cx="5715000" cy="1086879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600" b="1" cap="all" baseline="0"/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1" cap="all" baseline="0">
                <a:latin typeface="+mj-lt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  <a:p>
            <a:pPr lvl="1"/>
            <a:r>
              <a:rPr lang="en-US" dirty="0"/>
              <a:t>Second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1" y="380999"/>
            <a:ext cx="5715001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57150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quarter" idx="19"/>
          </p:nvPr>
        </p:nvSpPr>
        <p:spPr>
          <a:xfrm>
            <a:off x="6103621" y="1828804"/>
            <a:ext cx="57150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7116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706" r:id="rId3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0" r:id="rId2"/>
    <p:sldLayoutId id="2147483701" r:id="rId3"/>
    <p:sldLayoutId id="2147483680" r:id="rId4"/>
    <p:sldLayoutId id="2147483707" r:id="rId5"/>
    <p:sldLayoutId id="2147483702" r:id="rId6"/>
    <p:sldLayoutId id="2147483664" r:id="rId7"/>
    <p:sldLayoutId id="2147483670" r:id="rId8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76401"/>
            <a:ext cx="11430000" cy="4842607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8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1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Graphik" panose="02010609060101010101" pitchFamily="49" charset="-122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4" r:id="rId2"/>
    <p:sldLayoutId id="2147483703" r:id="rId3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gif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erprise_architecture#cite_note-FEAPO-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1.jpe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23.png"/><Relationship Id="rId19" Type="http://schemas.openxmlformats.org/officeDocument/2006/relationships/image" Target="../media/image47.jpe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8" y="0"/>
            <a:ext cx="12201528" cy="6858000"/>
          </a:xfrm>
          <a:prstGeom prst="rect">
            <a:avLst/>
          </a:prstGeom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4762501" y="5068033"/>
            <a:ext cx="6295034" cy="1218467"/>
          </a:xfrm>
          <a:prstGeom prst="rect">
            <a:avLst/>
          </a:prstGeom>
        </p:spPr>
        <p:txBody>
          <a:bodyPr vert="horz" lIns="0" tIns="91440" rIns="0" bIns="45720" rtlCol="0">
            <a:noAutofit/>
          </a:bodyPr>
          <a:lstStyle>
            <a:lvl1pPr marL="0" indent="1588" algn="l" defTabSz="914400" rtl="0" eaLnBrk="1" latinLnBrk="0" hangingPunct="1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None/>
              <a:defRPr sz="8000" b="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1pPr>
            <a:lvl2pPr marL="55563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00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2pPr>
            <a:lvl3pPr marL="55563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3pPr>
            <a:lvl4pPr marL="55563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4pPr>
            <a:lvl5pPr marL="5556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defRPr sz="1100" kern="1200" cap="all" baseline="0">
                <a:solidFill>
                  <a:schemeClr val="bg1"/>
                </a:solidFill>
                <a:latin typeface="Graphik" panose="020B0803030202060203" pitchFamily="34" charset="0"/>
                <a:ea typeface="+mn-ea"/>
                <a:cs typeface="+mn-cs"/>
              </a:defRPr>
            </a:lvl5pPr>
            <a:lvl6pPr marL="512763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0" b="1" dirty="0" err="1">
                <a:latin typeface="+mn-lt"/>
              </a:rPr>
              <a:t>Tecture</a:t>
            </a:r>
            <a:endParaRPr lang="en-US" sz="10000" b="1" dirty="0">
              <a:latin typeface="+mn-lt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004143" y="2095500"/>
            <a:ext cx="3931920" cy="2362200"/>
          </a:xfrm>
        </p:spPr>
        <p:txBody>
          <a:bodyPr anchor="t">
            <a:normAutofit/>
          </a:bodyPr>
          <a:lstStyle/>
          <a:p>
            <a:pPr lvl="2"/>
            <a:br>
              <a:rPr lang="en-US">
                <a:latin typeface="+mn-lt"/>
              </a:rPr>
            </a:br>
            <a:endParaRPr lang="en-US" dirty="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9528" y="-952500"/>
            <a:ext cx="7720509" cy="8132898"/>
            <a:chOff x="-9528" y="-952500"/>
            <a:chExt cx="7720509" cy="8132898"/>
          </a:xfrm>
        </p:grpSpPr>
        <p:sp>
          <p:nvSpPr>
            <p:cNvPr id="14" name="Freeform 9"/>
            <p:cNvSpPr>
              <a:spLocks noChangeAspect="1"/>
            </p:cNvSpPr>
            <p:nvPr/>
          </p:nvSpPr>
          <p:spPr bwMode="auto">
            <a:xfrm>
              <a:off x="-4045" y="2222108"/>
              <a:ext cx="7715026" cy="4958290"/>
            </a:xfrm>
            <a:custGeom>
              <a:avLst/>
              <a:gdLst>
                <a:gd name="T0" fmla="*/ 0 w 2373"/>
                <a:gd name="T1" fmla="*/ 951 h 1483"/>
                <a:gd name="T2" fmla="*/ 0 w 2373"/>
                <a:gd name="T3" fmla="*/ 1483 h 1483"/>
                <a:gd name="T4" fmla="*/ 0 w 2373"/>
                <a:gd name="T5" fmla="*/ 1483 h 1483"/>
                <a:gd name="T6" fmla="*/ 2373 w 2373"/>
                <a:gd name="T7" fmla="*/ 531 h 1483"/>
                <a:gd name="T8" fmla="*/ 2373 w 2373"/>
                <a:gd name="T9" fmla="*/ 0 h 1483"/>
                <a:gd name="T10" fmla="*/ 0 w 2373"/>
                <a:gd name="T11" fmla="*/ 951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3" h="1483">
                  <a:moveTo>
                    <a:pt x="0" y="951"/>
                  </a:moveTo>
                  <a:lnTo>
                    <a:pt x="0" y="1483"/>
                  </a:lnTo>
                  <a:lnTo>
                    <a:pt x="0" y="1483"/>
                  </a:lnTo>
                  <a:lnTo>
                    <a:pt x="2373" y="531"/>
                  </a:lnTo>
                  <a:lnTo>
                    <a:pt x="2373" y="0"/>
                  </a:lnTo>
                  <a:lnTo>
                    <a:pt x="0" y="951"/>
                  </a:lnTo>
                  <a:close/>
                </a:path>
              </a:pathLst>
            </a:custGeom>
            <a:gradFill>
              <a:gsLst>
                <a:gs pos="10000">
                  <a:srgbClr val="00BAFF"/>
                </a:gs>
                <a:gs pos="100000">
                  <a:srgbClr val="2800FF"/>
                </a:gs>
              </a:gsLst>
              <a:lin ang="1800000" scaled="0"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Graphik" panose="020B0503030202060203" pitchFamily="34" charset="0"/>
              </a:endParaRPr>
            </a:p>
          </p:txBody>
        </p:sp>
        <p:sp>
          <p:nvSpPr>
            <p:cNvPr id="15" name="Freeform 9"/>
            <p:cNvSpPr>
              <a:spLocks noChangeAspect="1"/>
            </p:cNvSpPr>
            <p:nvPr/>
          </p:nvSpPr>
          <p:spPr bwMode="auto">
            <a:xfrm>
              <a:off x="-9528" y="-952500"/>
              <a:ext cx="7720509" cy="4959397"/>
            </a:xfrm>
            <a:custGeom>
              <a:avLst/>
              <a:gdLst>
                <a:gd name="T0" fmla="*/ 3149 w 3149"/>
                <a:gd name="T1" fmla="*/ 1967 h 1967"/>
                <a:gd name="T2" fmla="*/ 0 w 3149"/>
                <a:gd name="T3" fmla="*/ 705 h 1967"/>
                <a:gd name="T4" fmla="*/ 0 w 3149"/>
                <a:gd name="T5" fmla="*/ 0 h 1967"/>
                <a:gd name="T6" fmla="*/ 3149 w 3149"/>
                <a:gd name="T7" fmla="*/ 1262 h 1967"/>
                <a:gd name="T8" fmla="*/ 3149 w 3149"/>
                <a:gd name="T9" fmla="*/ 1967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9" h="1967">
                  <a:moveTo>
                    <a:pt x="3149" y="1967"/>
                  </a:moveTo>
                  <a:lnTo>
                    <a:pt x="0" y="705"/>
                  </a:lnTo>
                  <a:lnTo>
                    <a:pt x="0" y="0"/>
                  </a:lnTo>
                  <a:lnTo>
                    <a:pt x="3149" y="1262"/>
                  </a:lnTo>
                  <a:lnTo>
                    <a:pt x="3149" y="19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Graphik" panose="020B0503030202060203" pitchFamily="34" charset="0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1321" y="5068033"/>
            <a:ext cx="5385580" cy="1218467"/>
          </a:xfrm>
        </p:spPr>
        <p:txBody>
          <a:bodyPr/>
          <a:lstStyle/>
          <a:p>
            <a:r>
              <a:rPr lang="en-US" sz="10000" dirty="0"/>
              <a:t>Archi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7520" y="4533900"/>
            <a:ext cx="5728480" cy="534133"/>
          </a:xfrm>
        </p:spPr>
        <p:txBody>
          <a:bodyPr/>
          <a:lstStyle/>
          <a:p>
            <a:r>
              <a:rPr lang="en-US" sz="4400" dirty="0"/>
              <a:t>Enterprise</a:t>
            </a: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7720509" y="290666"/>
            <a:ext cx="3337026" cy="895699"/>
            <a:chOff x="9638475" y="1219200"/>
            <a:chExt cx="1389888" cy="37306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55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54541" y="0"/>
            <a:ext cx="3537459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39200" y="380999"/>
            <a:ext cx="1168590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Contact Us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319" y="6061181"/>
            <a:ext cx="1373481" cy="457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654541" y="1133793"/>
            <a:ext cx="3938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Agfa Rotis Sans Serif"/>
              </a:rPr>
              <a:t>Accenture Mauritius Careers Website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691057" y="1717797"/>
            <a:ext cx="296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gfa Rotis Sans Serif"/>
              </a:rPr>
              <a:t>www.careers.accenture.mu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54541" y="2841850"/>
            <a:ext cx="39380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Agfa Rotis Sans Serif"/>
              </a:rPr>
              <a:t>Visit our website: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gfa Rotis Sans Serif"/>
              </a:rPr>
              <a:t>www.accenture.com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219" y="4434222"/>
            <a:ext cx="560977" cy="3926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72443" y="4870995"/>
            <a:ext cx="3701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Agfa Rotis Sans Serif"/>
              </a:rPr>
              <a:t>careers.mauritius@accenture.com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33956" y="1133793"/>
            <a:ext cx="3859217" cy="4598204"/>
            <a:chOff x="-9528" y="-952500"/>
            <a:chExt cx="7720509" cy="8132898"/>
          </a:xfrm>
        </p:grpSpPr>
        <p:sp>
          <p:nvSpPr>
            <p:cNvPr id="14" name="Freeform 9"/>
            <p:cNvSpPr>
              <a:spLocks noChangeAspect="1"/>
            </p:cNvSpPr>
            <p:nvPr/>
          </p:nvSpPr>
          <p:spPr bwMode="auto">
            <a:xfrm>
              <a:off x="-4045" y="2222108"/>
              <a:ext cx="7715026" cy="4958290"/>
            </a:xfrm>
            <a:custGeom>
              <a:avLst/>
              <a:gdLst>
                <a:gd name="T0" fmla="*/ 0 w 2373"/>
                <a:gd name="T1" fmla="*/ 951 h 1483"/>
                <a:gd name="T2" fmla="*/ 0 w 2373"/>
                <a:gd name="T3" fmla="*/ 1483 h 1483"/>
                <a:gd name="T4" fmla="*/ 0 w 2373"/>
                <a:gd name="T5" fmla="*/ 1483 h 1483"/>
                <a:gd name="T6" fmla="*/ 2373 w 2373"/>
                <a:gd name="T7" fmla="*/ 531 h 1483"/>
                <a:gd name="T8" fmla="*/ 2373 w 2373"/>
                <a:gd name="T9" fmla="*/ 0 h 1483"/>
                <a:gd name="T10" fmla="*/ 0 w 2373"/>
                <a:gd name="T11" fmla="*/ 951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3" h="1483">
                  <a:moveTo>
                    <a:pt x="0" y="951"/>
                  </a:moveTo>
                  <a:lnTo>
                    <a:pt x="0" y="1483"/>
                  </a:lnTo>
                  <a:lnTo>
                    <a:pt x="0" y="1483"/>
                  </a:lnTo>
                  <a:lnTo>
                    <a:pt x="2373" y="531"/>
                  </a:lnTo>
                  <a:lnTo>
                    <a:pt x="2373" y="0"/>
                  </a:lnTo>
                  <a:lnTo>
                    <a:pt x="0" y="951"/>
                  </a:lnTo>
                  <a:close/>
                </a:path>
              </a:pathLst>
            </a:custGeom>
            <a:gradFill>
              <a:gsLst>
                <a:gs pos="10000">
                  <a:srgbClr val="00BAFF"/>
                </a:gs>
                <a:gs pos="100000">
                  <a:srgbClr val="2800FF"/>
                </a:gs>
              </a:gsLst>
              <a:lin ang="1800000" scaled="0"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9"/>
            <p:cNvSpPr>
              <a:spLocks noChangeAspect="1"/>
            </p:cNvSpPr>
            <p:nvPr/>
          </p:nvSpPr>
          <p:spPr bwMode="auto">
            <a:xfrm>
              <a:off x="-9528" y="-952500"/>
              <a:ext cx="7720509" cy="4959397"/>
            </a:xfrm>
            <a:custGeom>
              <a:avLst/>
              <a:gdLst>
                <a:gd name="T0" fmla="*/ 3149 w 3149"/>
                <a:gd name="T1" fmla="*/ 1967 h 1967"/>
                <a:gd name="T2" fmla="*/ 0 w 3149"/>
                <a:gd name="T3" fmla="*/ 705 h 1967"/>
                <a:gd name="T4" fmla="*/ 0 w 3149"/>
                <a:gd name="T5" fmla="*/ 0 h 1967"/>
                <a:gd name="T6" fmla="*/ 3149 w 3149"/>
                <a:gd name="T7" fmla="*/ 1262 h 1967"/>
                <a:gd name="T8" fmla="*/ 3149 w 3149"/>
                <a:gd name="T9" fmla="*/ 1967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9" h="1967">
                  <a:moveTo>
                    <a:pt x="3149" y="1967"/>
                  </a:moveTo>
                  <a:lnTo>
                    <a:pt x="0" y="705"/>
                  </a:lnTo>
                  <a:lnTo>
                    <a:pt x="0" y="0"/>
                  </a:lnTo>
                  <a:lnTo>
                    <a:pt x="3149" y="1262"/>
                  </a:lnTo>
                  <a:lnTo>
                    <a:pt x="3149" y="196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78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52400" y="4562877"/>
            <a:ext cx="9465785" cy="2114810"/>
            <a:chOff x="152400" y="4562877"/>
            <a:chExt cx="9465785" cy="2114810"/>
          </a:xfrm>
        </p:grpSpPr>
        <p:sp>
          <p:nvSpPr>
            <p:cNvPr id="26" name="Rectangle 25"/>
            <p:cNvSpPr/>
            <p:nvPr/>
          </p:nvSpPr>
          <p:spPr>
            <a:xfrm>
              <a:off x="152400" y="4562877"/>
              <a:ext cx="9465785" cy="21148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2594" y="4613925"/>
              <a:ext cx="9220128" cy="2018277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12868" y="1219200"/>
            <a:ext cx="4605317" cy="3270399"/>
            <a:chOff x="4938867" y="1371599"/>
            <a:chExt cx="4605317" cy="3270399"/>
          </a:xfrm>
        </p:grpSpPr>
        <p:sp>
          <p:nvSpPr>
            <p:cNvPr id="3" name="Rectangle 2"/>
            <p:cNvSpPr/>
            <p:nvPr/>
          </p:nvSpPr>
          <p:spPr>
            <a:xfrm>
              <a:off x="4938867" y="1371599"/>
              <a:ext cx="4605317" cy="327039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02133" y="1495925"/>
              <a:ext cx="4426588" cy="3024611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" y="1219201"/>
            <a:ext cx="474484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Accenture Technology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9753599" y="0"/>
            <a:ext cx="2438401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21680" y="1766925"/>
            <a:ext cx="4281487" cy="220060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Global Workforce </a:t>
            </a:r>
            <a:r>
              <a:rPr lang="en-US" sz="2000" b="1" dirty="0">
                <a:solidFill>
                  <a:srgbClr val="FF9500"/>
                </a:solidFill>
              </a:rPr>
              <a:t>380,000+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Mauritius  Workforce  </a:t>
            </a:r>
            <a:r>
              <a:rPr lang="en-US" sz="2000" b="1" dirty="0">
                <a:solidFill>
                  <a:srgbClr val="FF9500"/>
                </a:solidFill>
              </a:rPr>
              <a:t>2,400+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Locations </a:t>
            </a:r>
            <a:r>
              <a:rPr lang="en-US" sz="2000" dirty="0"/>
              <a:t>in </a:t>
            </a:r>
            <a:r>
              <a:rPr lang="en-US" sz="2000" b="1" dirty="0" err="1"/>
              <a:t>Ebene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9500"/>
                </a:solidFill>
              </a:rPr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Clients  </a:t>
            </a:r>
            <a:r>
              <a:rPr lang="en-US" sz="2000" b="1" dirty="0">
                <a:solidFill>
                  <a:srgbClr val="FF9500"/>
                </a:solidFill>
              </a:rPr>
              <a:t>40+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Accenture Entities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Technology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4DFF"/>
                </a:solidFill>
              </a:rPr>
              <a:t>Operations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Accenture Technology  </a:t>
            </a:r>
            <a:r>
              <a:rPr lang="en-US" sz="2000" b="1" dirty="0">
                <a:solidFill>
                  <a:srgbClr val="FF9500"/>
                </a:solidFill>
              </a:rPr>
              <a:t>930+ </a:t>
            </a:r>
            <a:endParaRPr lang="en-US" sz="2000" b="1" dirty="0"/>
          </a:p>
        </p:txBody>
      </p:sp>
      <p:pic>
        <p:nvPicPr>
          <p:cNvPr id="12" name="Picture 8" descr="http://www.edgerock.com/wp-content/uploads/2011/07/oracle-peoplesof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0" y="5197114"/>
            <a:ext cx="1655490" cy="538086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3" name="Picture 57" descr="http://findlogo.net/images/W/webmethods%20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7601" y="6019801"/>
            <a:ext cx="1358578" cy="288363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56" y="4798141"/>
            <a:ext cx="1476676" cy="1073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404" y="5589805"/>
            <a:ext cx="1365793" cy="602251"/>
          </a:xfrm>
          <a:prstGeom prst="rect">
            <a:avLst/>
          </a:prstGeom>
        </p:spPr>
      </p:pic>
      <p:pic>
        <p:nvPicPr>
          <p:cNvPr id="16" name="Picture 25" descr="http://iforce.in/images/informatica_logo.gif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5" y="6075036"/>
            <a:ext cx="1458559" cy="46625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31" y="4774314"/>
            <a:ext cx="1672937" cy="6911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77" y="5927406"/>
            <a:ext cx="1227770" cy="6138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92" y="4660983"/>
            <a:ext cx="1643646" cy="9288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93" y="5700071"/>
            <a:ext cx="1424737" cy="1068553"/>
          </a:xfrm>
          <a:prstGeom prst="rect">
            <a:avLst/>
          </a:prstGeom>
        </p:spPr>
      </p:pic>
      <p:pic>
        <p:nvPicPr>
          <p:cNvPr id="21" name="Picture 14" descr="http://crm-advice.com/wp-content/uploads/2013/03/oracle_siebel_logo.jpg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689" y="4866717"/>
            <a:ext cx="1536021" cy="654512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30" name="Group 29"/>
          <p:cNvGrpSpPr/>
          <p:nvPr/>
        </p:nvGrpSpPr>
        <p:grpSpPr>
          <a:xfrm>
            <a:off x="9822201" y="2819400"/>
            <a:ext cx="2163525" cy="3615393"/>
            <a:chOff x="9822201" y="3242607"/>
            <a:chExt cx="2163525" cy="361539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0" y="4381499"/>
              <a:ext cx="546276" cy="81338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9906000" y="3963592"/>
              <a:ext cx="1678345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About Presenter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514169" y="4641998"/>
              <a:ext cx="147155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Javed Mandary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26760" y="5303610"/>
              <a:ext cx="1800173" cy="41549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Advanced Technology &amp;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Architecture Lead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22201" y="5888504"/>
              <a:ext cx="1785745" cy="969496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14 years experience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Specialized in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 Enterprise Java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Architecture</a:t>
              </a:r>
            </a:p>
            <a:p>
              <a:pPr lvl="1"/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9925185" y="3242607"/>
              <a:ext cx="545048" cy="578170"/>
              <a:chOff x="3005156" y="304800"/>
              <a:chExt cx="5643543" cy="5986493"/>
            </a:xfrm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3006683" y="2644217"/>
                <a:ext cx="5642016" cy="3647076"/>
              </a:xfrm>
              <a:custGeom>
                <a:avLst/>
                <a:gdLst>
                  <a:gd name="T0" fmla="*/ 3374 w 3374"/>
                  <a:gd name="T1" fmla="*/ 0 h 2181"/>
                  <a:gd name="T2" fmla="*/ 0 w 3374"/>
                  <a:gd name="T3" fmla="*/ 1398 h 2181"/>
                  <a:gd name="T4" fmla="*/ 0 w 3374"/>
                  <a:gd name="T5" fmla="*/ 2181 h 2181"/>
                  <a:gd name="T6" fmla="*/ 3374 w 3374"/>
                  <a:gd name="T7" fmla="*/ 782 h 2181"/>
                  <a:gd name="T8" fmla="*/ 3374 w 3374"/>
                  <a:gd name="T9" fmla="*/ 0 h 2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4" h="2181">
                    <a:moveTo>
                      <a:pt x="3374" y="0"/>
                    </a:moveTo>
                    <a:lnTo>
                      <a:pt x="0" y="1398"/>
                    </a:lnTo>
                    <a:lnTo>
                      <a:pt x="0" y="2181"/>
                    </a:lnTo>
                    <a:lnTo>
                      <a:pt x="3374" y="782"/>
                    </a:lnTo>
                    <a:lnTo>
                      <a:pt x="3374" y="0"/>
                    </a:lnTo>
                    <a:close/>
                  </a:path>
                </a:pathLst>
              </a:custGeom>
              <a:gradFill>
                <a:gsLst>
                  <a:gs pos="7000">
                    <a:srgbClr val="00FF00"/>
                  </a:gs>
                  <a:gs pos="100000">
                    <a:srgbClr val="00530A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005156" y="304800"/>
                <a:ext cx="5642016" cy="3647076"/>
              </a:xfrm>
              <a:custGeom>
                <a:avLst/>
                <a:gdLst>
                  <a:gd name="T0" fmla="*/ 3374 w 3374"/>
                  <a:gd name="T1" fmla="*/ 2181 h 2181"/>
                  <a:gd name="T2" fmla="*/ 0 w 3374"/>
                  <a:gd name="T3" fmla="*/ 782 h 2181"/>
                  <a:gd name="T4" fmla="*/ 0 w 3374"/>
                  <a:gd name="T5" fmla="*/ 0 h 2181"/>
                  <a:gd name="T6" fmla="*/ 3374 w 3374"/>
                  <a:gd name="T7" fmla="*/ 1399 h 2181"/>
                  <a:gd name="T8" fmla="*/ 3374 w 3374"/>
                  <a:gd name="T9" fmla="*/ 2181 h 2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4" h="2181">
                    <a:moveTo>
                      <a:pt x="3374" y="2181"/>
                    </a:moveTo>
                    <a:lnTo>
                      <a:pt x="0" y="782"/>
                    </a:lnTo>
                    <a:lnTo>
                      <a:pt x="0" y="0"/>
                    </a:lnTo>
                    <a:lnTo>
                      <a:pt x="3374" y="1399"/>
                    </a:lnTo>
                    <a:lnTo>
                      <a:pt x="3374" y="2181"/>
                    </a:lnTo>
                    <a:close/>
                  </a:path>
                </a:pathLst>
              </a:custGeom>
              <a:solidFill>
                <a:srgbClr val="00FF00"/>
              </a:solidFill>
              <a:ln w="65088" cap="rnd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4" y="3887350"/>
            <a:ext cx="3477316" cy="5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4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Architecture 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1386214"/>
            <a:ext cx="11277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</a:rPr>
              <a:t>Enterprise architecture</a:t>
            </a:r>
            <a:r>
              <a:rPr lang="en-US" dirty="0">
                <a:solidFill>
                  <a:srgbClr val="222222"/>
                </a:solidFill>
              </a:rPr>
              <a:t> (</a:t>
            </a:r>
            <a:r>
              <a:rPr lang="en-US" b="1" dirty="0">
                <a:solidFill>
                  <a:srgbClr val="222222"/>
                </a:solidFill>
              </a:rPr>
              <a:t>EA</a:t>
            </a:r>
            <a:r>
              <a:rPr lang="en-US" dirty="0">
                <a:solidFill>
                  <a:srgbClr val="222222"/>
                </a:solidFill>
              </a:rPr>
              <a:t>) </a:t>
            </a:r>
            <a:r>
              <a:rPr lang="en-US" sz="1600" dirty="0">
                <a:solidFill>
                  <a:srgbClr val="222222"/>
                </a:solidFill>
              </a:rPr>
              <a:t> “..applies </a:t>
            </a:r>
            <a:r>
              <a:rPr lang="en-US" sz="1600" b="1" dirty="0">
                <a:solidFill>
                  <a:srgbClr val="222222"/>
                </a:solidFill>
              </a:rPr>
              <a:t>architecture principles </a:t>
            </a:r>
            <a:r>
              <a:rPr lang="en-US" sz="1600" dirty="0">
                <a:solidFill>
                  <a:srgbClr val="222222"/>
                </a:solidFill>
              </a:rPr>
              <a:t>and </a:t>
            </a:r>
            <a:r>
              <a:rPr lang="en-US" sz="1600" b="1" dirty="0">
                <a:solidFill>
                  <a:srgbClr val="222222"/>
                </a:solidFill>
              </a:rPr>
              <a:t>practices</a:t>
            </a:r>
            <a:r>
              <a:rPr lang="en-US" sz="1600" dirty="0">
                <a:solidFill>
                  <a:srgbClr val="222222"/>
                </a:solidFill>
              </a:rPr>
              <a:t> to </a:t>
            </a:r>
            <a:r>
              <a:rPr lang="en-US" sz="1600" b="1" dirty="0">
                <a:solidFill>
                  <a:srgbClr val="222222"/>
                </a:solidFill>
              </a:rPr>
              <a:t>guide organizations</a:t>
            </a:r>
            <a:r>
              <a:rPr lang="en-US" sz="1600" dirty="0">
                <a:solidFill>
                  <a:srgbClr val="222222"/>
                </a:solidFill>
              </a:rPr>
              <a:t> through the business, information, process, and technology changes necessary to execute their strategies. These practices utilize the various aspects of an enterprise to identify, motivate, and achieve these changes."</a:t>
            </a:r>
            <a:r>
              <a:rPr lang="en-US" sz="1600" baseline="30000" dirty="0">
                <a:solidFill>
                  <a:srgbClr val="0B0080"/>
                </a:solidFill>
                <a:hlinkClick r:id="rId3"/>
              </a:rPr>
              <a:t>[1]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744200" y="2438400"/>
            <a:ext cx="1231106" cy="215444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Source Wikipedia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44351" y="3224911"/>
            <a:ext cx="3922504" cy="766809"/>
            <a:chOff x="244351" y="3276600"/>
            <a:chExt cx="3922504" cy="766809"/>
          </a:xfrm>
        </p:grpSpPr>
        <p:grpSp>
          <p:nvGrpSpPr>
            <p:cNvPr id="7" name="Group 6"/>
            <p:cNvGrpSpPr/>
            <p:nvPr/>
          </p:nvGrpSpPr>
          <p:grpSpPr>
            <a:xfrm>
              <a:off x="244351" y="3276600"/>
              <a:ext cx="750346" cy="750346"/>
              <a:chOff x="578708" y="2146827"/>
              <a:chExt cx="684000" cy="684000"/>
            </a:xfrm>
            <a:solidFill>
              <a:schemeClr val="tx1"/>
            </a:solidFill>
          </p:grpSpPr>
          <p:sp>
            <p:nvSpPr>
              <p:cNvPr id="8" name="Oval 7"/>
              <p:cNvSpPr/>
              <p:nvPr/>
            </p:nvSpPr>
            <p:spPr bwMode="gray">
              <a:xfrm>
                <a:off x="578708" y="2146827"/>
                <a:ext cx="684000" cy="684000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pitchFamily="34" charset="0"/>
                </a:endParaRPr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761292" y="2280893"/>
                <a:ext cx="306904" cy="409092"/>
                <a:chOff x="1889126" y="5556250"/>
                <a:chExt cx="465138" cy="684213"/>
              </a:xfrm>
              <a:grpFill/>
            </p:grpSpPr>
            <p:sp>
              <p:nvSpPr>
                <p:cNvPr id="10" name="Freeform 25"/>
                <p:cNvSpPr>
                  <a:spLocks noEditPoints="1"/>
                </p:cNvSpPr>
                <p:nvPr/>
              </p:nvSpPr>
              <p:spPr bwMode="auto">
                <a:xfrm>
                  <a:off x="1889126" y="5556250"/>
                  <a:ext cx="465138" cy="684213"/>
                </a:xfrm>
                <a:custGeom>
                  <a:avLst/>
                  <a:gdLst>
                    <a:gd name="T0" fmla="*/ 43 w 683"/>
                    <a:gd name="T1" fmla="*/ 878 h 1005"/>
                    <a:gd name="T2" fmla="*/ 90 w 683"/>
                    <a:gd name="T3" fmla="*/ 679 h 1005"/>
                    <a:gd name="T4" fmla="*/ 258 w 683"/>
                    <a:gd name="T5" fmla="*/ 502 h 1005"/>
                    <a:gd name="T6" fmla="*/ 90 w 683"/>
                    <a:gd name="T7" fmla="*/ 325 h 1005"/>
                    <a:gd name="T8" fmla="*/ 43 w 683"/>
                    <a:gd name="T9" fmla="*/ 127 h 1005"/>
                    <a:gd name="T10" fmla="*/ 6 w 683"/>
                    <a:gd name="T11" fmla="*/ 95 h 1005"/>
                    <a:gd name="T12" fmla="*/ 24 w 683"/>
                    <a:gd name="T13" fmla="*/ 36 h 1005"/>
                    <a:gd name="T14" fmla="*/ 120 w 683"/>
                    <a:gd name="T15" fmla="*/ 12 h 1005"/>
                    <a:gd name="T16" fmla="*/ 569 w 683"/>
                    <a:gd name="T17" fmla="*/ 12 h 1005"/>
                    <a:gd name="T18" fmla="*/ 682 w 683"/>
                    <a:gd name="T19" fmla="*/ 59 h 1005"/>
                    <a:gd name="T20" fmla="*/ 682 w 683"/>
                    <a:gd name="T21" fmla="*/ 94 h 1005"/>
                    <a:gd name="T22" fmla="*/ 645 w 683"/>
                    <a:gd name="T23" fmla="*/ 127 h 1005"/>
                    <a:gd name="T24" fmla="*/ 599 w 683"/>
                    <a:gd name="T25" fmla="*/ 325 h 1005"/>
                    <a:gd name="T26" fmla="*/ 431 w 683"/>
                    <a:gd name="T27" fmla="*/ 502 h 1005"/>
                    <a:gd name="T28" fmla="*/ 599 w 683"/>
                    <a:gd name="T29" fmla="*/ 679 h 1005"/>
                    <a:gd name="T30" fmla="*/ 645 w 683"/>
                    <a:gd name="T31" fmla="*/ 877 h 1005"/>
                    <a:gd name="T32" fmla="*/ 682 w 683"/>
                    <a:gd name="T33" fmla="*/ 909 h 1005"/>
                    <a:gd name="T34" fmla="*/ 682 w 683"/>
                    <a:gd name="T35" fmla="*/ 945 h 1005"/>
                    <a:gd name="T36" fmla="*/ 569 w 683"/>
                    <a:gd name="T37" fmla="*/ 992 h 1005"/>
                    <a:gd name="T38" fmla="*/ 120 w 683"/>
                    <a:gd name="T39" fmla="*/ 992 h 1005"/>
                    <a:gd name="T40" fmla="*/ 6 w 683"/>
                    <a:gd name="T41" fmla="*/ 946 h 1005"/>
                    <a:gd name="T42" fmla="*/ 24 w 683"/>
                    <a:gd name="T43" fmla="*/ 886 h 1005"/>
                    <a:gd name="T44" fmla="*/ 43 w 683"/>
                    <a:gd name="T45" fmla="*/ 878 h 1005"/>
                    <a:gd name="T46" fmla="*/ 344 w 683"/>
                    <a:gd name="T47" fmla="*/ 94 h 1005"/>
                    <a:gd name="T48" fmla="*/ 356 w 683"/>
                    <a:gd name="T49" fmla="*/ 106 h 1005"/>
                    <a:gd name="T50" fmla="*/ 344 w 683"/>
                    <a:gd name="T51" fmla="*/ 118 h 1005"/>
                    <a:gd name="T52" fmla="*/ 166 w 683"/>
                    <a:gd name="T53" fmla="*/ 113 h 1005"/>
                    <a:gd name="T54" fmla="*/ 48 w 683"/>
                    <a:gd name="T55" fmla="*/ 97 h 1005"/>
                    <a:gd name="T56" fmla="*/ 39 w 683"/>
                    <a:gd name="T57" fmla="*/ 83 h 1005"/>
                    <a:gd name="T58" fmla="*/ 54 w 683"/>
                    <a:gd name="T59" fmla="*/ 74 h 1005"/>
                    <a:gd name="T60" fmla="*/ 167 w 683"/>
                    <a:gd name="T61" fmla="*/ 89 h 1005"/>
                    <a:gd name="T62" fmla="*/ 344 w 683"/>
                    <a:gd name="T63" fmla="*/ 94 h 1005"/>
                    <a:gd name="T64" fmla="*/ 82 w 683"/>
                    <a:gd name="T65" fmla="*/ 136 h 1005"/>
                    <a:gd name="T66" fmla="*/ 276 w 683"/>
                    <a:gd name="T67" fmla="*/ 456 h 1005"/>
                    <a:gd name="T68" fmla="*/ 276 w 683"/>
                    <a:gd name="T69" fmla="*/ 548 h 1005"/>
                    <a:gd name="T70" fmla="*/ 82 w 683"/>
                    <a:gd name="T71" fmla="*/ 868 h 1005"/>
                    <a:gd name="T72" fmla="*/ 103 w 683"/>
                    <a:gd name="T73" fmla="*/ 865 h 1005"/>
                    <a:gd name="T74" fmla="*/ 103 w 683"/>
                    <a:gd name="T75" fmla="*/ 878 h 1005"/>
                    <a:gd name="T76" fmla="*/ 117 w 683"/>
                    <a:gd name="T77" fmla="*/ 900 h 1005"/>
                    <a:gd name="T78" fmla="*/ 130 w 683"/>
                    <a:gd name="T79" fmla="*/ 907 h 1005"/>
                    <a:gd name="T80" fmla="*/ 216 w 683"/>
                    <a:gd name="T81" fmla="*/ 921 h 1005"/>
                    <a:gd name="T82" fmla="*/ 344 w 683"/>
                    <a:gd name="T83" fmla="*/ 926 h 1005"/>
                    <a:gd name="T84" fmla="*/ 491 w 683"/>
                    <a:gd name="T85" fmla="*/ 919 h 1005"/>
                    <a:gd name="T86" fmla="*/ 574 w 683"/>
                    <a:gd name="T87" fmla="*/ 898 h 1005"/>
                    <a:gd name="T88" fmla="*/ 588 w 683"/>
                    <a:gd name="T89" fmla="*/ 879 h 1005"/>
                    <a:gd name="T90" fmla="*/ 589 w 683"/>
                    <a:gd name="T91" fmla="*/ 866 h 1005"/>
                    <a:gd name="T92" fmla="*/ 607 w 683"/>
                    <a:gd name="T93" fmla="*/ 868 h 1005"/>
                    <a:gd name="T94" fmla="*/ 413 w 683"/>
                    <a:gd name="T95" fmla="*/ 548 h 1005"/>
                    <a:gd name="T96" fmla="*/ 413 w 683"/>
                    <a:gd name="T97" fmla="*/ 456 h 1005"/>
                    <a:gd name="T98" fmla="*/ 607 w 683"/>
                    <a:gd name="T99" fmla="*/ 136 h 1005"/>
                    <a:gd name="T100" fmla="*/ 569 w 683"/>
                    <a:gd name="T101" fmla="*/ 141 h 1005"/>
                    <a:gd name="T102" fmla="*/ 120 w 683"/>
                    <a:gd name="T103" fmla="*/ 141 h 1005"/>
                    <a:gd name="T104" fmla="*/ 82 w 683"/>
                    <a:gd name="T105" fmla="*/ 136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83" h="1005">
                      <a:moveTo>
                        <a:pt x="43" y="878"/>
                      </a:moveTo>
                      <a:cubicBezTo>
                        <a:pt x="45" y="807"/>
                        <a:pt x="53" y="739"/>
                        <a:pt x="90" y="679"/>
                      </a:cubicBezTo>
                      <a:cubicBezTo>
                        <a:pt x="141" y="596"/>
                        <a:pt x="258" y="535"/>
                        <a:pt x="258" y="502"/>
                      </a:cubicBezTo>
                      <a:cubicBezTo>
                        <a:pt x="258" y="470"/>
                        <a:pt x="141" y="409"/>
                        <a:pt x="90" y="325"/>
                      </a:cubicBezTo>
                      <a:cubicBezTo>
                        <a:pt x="53" y="266"/>
                        <a:pt x="45" y="198"/>
                        <a:pt x="43" y="127"/>
                      </a:cubicBezTo>
                      <a:cubicBezTo>
                        <a:pt x="22" y="120"/>
                        <a:pt x="6" y="110"/>
                        <a:pt x="6" y="95"/>
                      </a:cubicBezTo>
                      <a:cubicBezTo>
                        <a:pt x="6" y="66"/>
                        <a:pt x="0" y="45"/>
                        <a:pt x="24" y="36"/>
                      </a:cubicBezTo>
                      <a:cubicBezTo>
                        <a:pt x="43" y="25"/>
                        <a:pt x="76" y="17"/>
                        <a:pt x="120" y="12"/>
                      </a:cubicBezTo>
                      <a:cubicBezTo>
                        <a:pt x="245" y="0"/>
                        <a:pt x="444" y="0"/>
                        <a:pt x="569" y="12"/>
                      </a:cubicBezTo>
                      <a:cubicBezTo>
                        <a:pt x="610" y="16"/>
                        <a:pt x="682" y="27"/>
                        <a:pt x="682" y="59"/>
                      </a:cubicBezTo>
                      <a:cubicBezTo>
                        <a:pt x="682" y="94"/>
                        <a:pt x="682" y="94"/>
                        <a:pt x="682" y="94"/>
                      </a:cubicBezTo>
                      <a:cubicBezTo>
                        <a:pt x="683" y="110"/>
                        <a:pt x="667" y="120"/>
                        <a:pt x="645" y="127"/>
                      </a:cubicBezTo>
                      <a:cubicBezTo>
                        <a:pt x="644" y="198"/>
                        <a:pt x="635" y="266"/>
                        <a:pt x="599" y="325"/>
                      </a:cubicBezTo>
                      <a:cubicBezTo>
                        <a:pt x="547" y="409"/>
                        <a:pt x="431" y="470"/>
                        <a:pt x="431" y="502"/>
                      </a:cubicBezTo>
                      <a:cubicBezTo>
                        <a:pt x="431" y="535"/>
                        <a:pt x="547" y="596"/>
                        <a:pt x="599" y="679"/>
                      </a:cubicBezTo>
                      <a:cubicBezTo>
                        <a:pt x="635" y="739"/>
                        <a:pt x="644" y="806"/>
                        <a:pt x="645" y="877"/>
                      </a:cubicBezTo>
                      <a:cubicBezTo>
                        <a:pt x="667" y="884"/>
                        <a:pt x="682" y="894"/>
                        <a:pt x="682" y="909"/>
                      </a:cubicBezTo>
                      <a:cubicBezTo>
                        <a:pt x="682" y="945"/>
                        <a:pt x="682" y="945"/>
                        <a:pt x="682" y="945"/>
                      </a:cubicBezTo>
                      <a:cubicBezTo>
                        <a:pt x="683" y="978"/>
                        <a:pt x="610" y="988"/>
                        <a:pt x="569" y="992"/>
                      </a:cubicBezTo>
                      <a:cubicBezTo>
                        <a:pt x="444" y="1005"/>
                        <a:pt x="245" y="1005"/>
                        <a:pt x="120" y="992"/>
                      </a:cubicBezTo>
                      <a:cubicBezTo>
                        <a:pt x="79" y="988"/>
                        <a:pt x="6" y="978"/>
                        <a:pt x="6" y="946"/>
                      </a:cubicBezTo>
                      <a:cubicBezTo>
                        <a:pt x="6" y="917"/>
                        <a:pt x="0" y="896"/>
                        <a:pt x="24" y="886"/>
                      </a:cubicBezTo>
                      <a:cubicBezTo>
                        <a:pt x="29" y="883"/>
                        <a:pt x="36" y="880"/>
                        <a:pt x="43" y="878"/>
                      </a:cubicBezTo>
                      <a:close/>
                      <a:moveTo>
                        <a:pt x="344" y="94"/>
                      </a:moveTo>
                      <a:cubicBezTo>
                        <a:pt x="351" y="94"/>
                        <a:pt x="356" y="100"/>
                        <a:pt x="356" y="106"/>
                      </a:cubicBezTo>
                      <a:cubicBezTo>
                        <a:pt x="356" y="113"/>
                        <a:pt x="351" y="118"/>
                        <a:pt x="344" y="118"/>
                      </a:cubicBezTo>
                      <a:cubicBezTo>
                        <a:pt x="278" y="118"/>
                        <a:pt x="217" y="116"/>
                        <a:pt x="166" y="113"/>
                      </a:cubicBezTo>
                      <a:cubicBezTo>
                        <a:pt x="113" y="109"/>
                        <a:pt x="71" y="104"/>
                        <a:pt x="48" y="97"/>
                      </a:cubicBezTo>
                      <a:cubicBezTo>
                        <a:pt x="41" y="96"/>
                        <a:pt x="38" y="89"/>
                        <a:pt x="39" y="83"/>
                      </a:cubicBezTo>
                      <a:cubicBezTo>
                        <a:pt x="41" y="77"/>
                        <a:pt x="47" y="73"/>
                        <a:pt x="54" y="74"/>
                      </a:cubicBezTo>
                      <a:cubicBezTo>
                        <a:pt x="76" y="80"/>
                        <a:pt x="116" y="85"/>
                        <a:pt x="167" y="89"/>
                      </a:cubicBezTo>
                      <a:cubicBezTo>
                        <a:pt x="217" y="92"/>
                        <a:pt x="278" y="94"/>
                        <a:pt x="344" y="94"/>
                      </a:cubicBezTo>
                      <a:close/>
                      <a:moveTo>
                        <a:pt x="82" y="136"/>
                      </a:moveTo>
                      <a:cubicBezTo>
                        <a:pt x="88" y="302"/>
                        <a:pt x="123" y="318"/>
                        <a:pt x="276" y="456"/>
                      </a:cubicBezTo>
                      <a:cubicBezTo>
                        <a:pt x="302" y="480"/>
                        <a:pt x="302" y="524"/>
                        <a:pt x="276" y="548"/>
                      </a:cubicBezTo>
                      <a:cubicBezTo>
                        <a:pt x="123" y="686"/>
                        <a:pt x="88" y="702"/>
                        <a:pt x="82" y="868"/>
                      </a:cubicBezTo>
                      <a:cubicBezTo>
                        <a:pt x="89" y="867"/>
                        <a:pt x="96" y="866"/>
                        <a:pt x="103" y="865"/>
                      </a:cubicBezTo>
                      <a:cubicBezTo>
                        <a:pt x="102" y="870"/>
                        <a:pt x="102" y="874"/>
                        <a:pt x="103" y="878"/>
                      </a:cubicBezTo>
                      <a:cubicBezTo>
                        <a:pt x="105" y="887"/>
                        <a:pt x="109" y="894"/>
                        <a:pt x="117" y="900"/>
                      </a:cubicBezTo>
                      <a:cubicBezTo>
                        <a:pt x="120" y="903"/>
                        <a:pt x="124" y="905"/>
                        <a:pt x="130" y="907"/>
                      </a:cubicBezTo>
                      <a:cubicBezTo>
                        <a:pt x="147" y="913"/>
                        <a:pt x="178" y="918"/>
                        <a:pt x="216" y="921"/>
                      </a:cubicBezTo>
                      <a:cubicBezTo>
                        <a:pt x="253" y="924"/>
                        <a:pt x="297" y="926"/>
                        <a:pt x="344" y="926"/>
                      </a:cubicBezTo>
                      <a:cubicBezTo>
                        <a:pt x="400" y="926"/>
                        <a:pt x="451" y="924"/>
                        <a:pt x="491" y="919"/>
                      </a:cubicBezTo>
                      <a:cubicBezTo>
                        <a:pt x="534" y="914"/>
                        <a:pt x="563" y="907"/>
                        <a:pt x="574" y="898"/>
                      </a:cubicBezTo>
                      <a:cubicBezTo>
                        <a:pt x="579" y="895"/>
                        <a:pt x="585" y="889"/>
                        <a:pt x="588" y="879"/>
                      </a:cubicBezTo>
                      <a:cubicBezTo>
                        <a:pt x="589" y="875"/>
                        <a:pt x="590" y="870"/>
                        <a:pt x="589" y="866"/>
                      </a:cubicBezTo>
                      <a:cubicBezTo>
                        <a:pt x="595" y="866"/>
                        <a:pt x="601" y="867"/>
                        <a:pt x="607" y="868"/>
                      </a:cubicBezTo>
                      <a:cubicBezTo>
                        <a:pt x="600" y="702"/>
                        <a:pt x="566" y="686"/>
                        <a:pt x="413" y="548"/>
                      </a:cubicBezTo>
                      <a:cubicBezTo>
                        <a:pt x="387" y="524"/>
                        <a:pt x="387" y="480"/>
                        <a:pt x="413" y="456"/>
                      </a:cubicBezTo>
                      <a:cubicBezTo>
                        <a:pt x="566" y="318"/>
                        <a:pt x="600" y="302"/>
                        <a:pt x="607" y="136"/>
                      </a:cubicBezTo>
                      <a:cubicBezTo>
                        <a:pt x="593" y="138"/>
                        <a:pt x="580" y="140"/>
                        <a:pt x="569" y="141"/>
                      </a:cubicBezTo>
                      <a:cubicBezTo>
                        <a:pt x="444" y="154"/>
                        <a:pt x="245" y="154"/>
                        <a:pt x="120" y="141"/>
                      </a:cubicBezTo>
                      <a:cubicBezTo>
                        <a:pt x="109" y="140"/>
                        <a:pt x="96" y="138"/>
                        <a:pt x="82" y="1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dirty="0"/>
                </a:p>
              </p:txBody>
            </p:sp>
            <p:sp>
              <p:nvSpPr>
                <p:cNvPr id="11" name="Freeform 26"/>
                <p:cNvSpPr>
                  <a:spLocks noEditPoints="1"/>
                </p:cNvSpPr>
                <p:nvPr/>
              </p:nvSpPr>
              <p:spPr bwMode="auto">
                <a:xfrm>
                  <a:off x="1976438" y="5738813"/>
                  <a:ext cx="295275" cy="427038"/>
                </a:xfrm>
                <a:custGeom>
                  <a:avLst/>
                  <a:gdLst>
                    <a:gd name="T0" fmla="*/ 218 w 432"/>
                    <a:gd name="T1" fmla="*/ 118 h 626"/>
                    <a:gd name="T2" fmla="*/ 204 w 432"/>
                    <a:gd name="T3" fmla="*/ 137 h 626"/>
                    <a:gd name="T4" fmla="*/ 186 w 432"/>
                    <a:gd name="T5" fmla="*/ 124 h 626"/>
                    <a:gd name="T6" fmla="*/ 114 w 432"/>
                    <a:gd name="T7" fmla="*/ 58 h 626"/>
                    <a:gd name="T8" fmla="*/ 135 w 432"/>
                    <a:gd name="T9" fmla="*/ 47 h 626"/>
                    <a:gd name="T10" fmla="*/ 201 w 432"/>
                    <a:gd name="T11" fmla="*/ 105 h 626"/>
                    <a:gd name="T12" fmla="*/ 218 w 432"/>
                    <a:gd name="T13" fmla="*/ 118 h 626"/>
                    <a:gd name="T14" fmla="*/ 78 w 432"/>
                    <a:gd name="T15" fmla="*/ 589 h 626"/>
                    <a:gd name="T16" fmla="*/ 62 w 432"/>
                    <a:gd name="T17" fmla="*/ 593 h 626"/>
                    <a:gd name="T18" fmla="*/ 58 w 432"/>
                    <a:gd name="T19" fmla="*/ 577 h 626"/>
                    <a:gd name="T20" fmla="*/ 198 w 432"/>
                    <a:gd name="T21" fmla="*/ 442 h 626"/>
                    <a:gd name="T22" fmla="*/ 215 w 432"/>
                    <a:gd name="T23" fmla="*/ 445 h 626"/>
                    <a:gd name="T24" fmla="*/ 211 w 432"/>
                    <a:gd name="T25" fmla="*/ 462 h 626"/>
                    <a:gd name="T26" fmla="*/ 78 w 432"/>
                    <a:gd name="T27" fmla="*/ 589 h 626"/>
                    <a:gd name="T28" fmla="*/ 14 w 432"/>
                    <a:gd name="T29" fmla="*/ 586 h 626"/>
                    <a:gd name="T30" fmla="*/ 86 w 432"/>
                    <a:gd name="T31" fmla="*/ 499 h 626"/>
                    <a:gd name="T32" fmla="*/ 205 w 432"/>
                    <a:gd name="T33" fmla="*/ 402 h 626"/>
                    <a:gd name="T34" fmla="*/ 226 w 432"/>
                    <a:gd name="T35" fmla="*/ 403 h 626"/>
                    <a:gd name="T36" fmla="*/ 345 w 432"/>
                    <a:gd name="T37" fmla="*/ 499 h 626"/>
                    <a:gd name="T38" fmla="*/ 420 w 432"/>
                    <a:gd name="T39" fmla="*/ 590 h 626"/>
                    <a:gd name="T40" fmla="*/ 416 w 432"/>
                    <a:gd name="T41" fmla="*/ 609 h 626"/>
                    <a:gd name="T42" fmla="*/ 359 w 432"/>
                    <a:gd name="T43" fmla="*/ 619 h 626"/>
                    <a:gd name="T44" fmla="*/ 215 w 432"/>
                    <a:gd name="T45" fmla="*/ 626 h 626"/>
                    <a:gd name="T46" fmla="*/ 90 w 432"/>
                    <a:gd name="T47" fmla="*/ 621 h 626"/>
                    <a:gd name="T48" fmla="*/ 24 w 432"/>
                    <a:gd name="T49" fmla="*/ 612 h 626"/>
                    <a:gd name="T50" fmla="*/ 14 w 432"/>
                    <a:gd name="T51" fmla="*/ 586 h 626"/>
                    <a:gd name="T52" fmla="*/ 365 w 432"/>
                    <a:gd name="T53" fmla="*/ 30 h 626"/>
                    <a:gd name="T54" fmla="*/ 251 w 432"/>
                    <a:gd name="T55" fmla="*/ 142 h 626"/>
                    <a:gd name="T56" fmla="*/ 227 w 432"/>
                    <a:gd name="T57" fmla="*/ 160 h 626"/>
                    <a:gd name="T58" fmla="*/ 204 w 432"/>
                    <a:gd name="T59" fmla="*/ 160 h 626"/>
                    <a:gd name="T60" fmla="*/ 179 w 432"/>
                    <a:gd name="T61" fmla="*/ 142 h 626"/>
                    <a:gd name="T62" fmla="*/ 65 w 432"/>
                    <a:gd name="T63" fmla="*/ 30 h 626"/>
                    <a:gd name="T64" fmla="*/ 73 w 432"/>
                    <a:gd name="T65" fmla="*/ 4 h 626"/>
                    <a:gd name="T66" fmla="*/ 88 w 432"/>
                    <a:gd name="T67" fmla="*/ 3 h 626"/>
                    <a:gd name="T68" fmla="*/ 216 w 432"/>
                    <a:gd name="T69" fmla="*/ 16 h 626"/>
                    <a:gd name="T70" fmla="*/ 344 w 432"/>
                    <a:gd name="T71" fmla="*/ 3 h 626"/>
                    <a:gd name="T72" fmla="*/ 367 w 432"/>
                    <a:gd name="T73" fmla="*/ 16 h 626"/>
                    <a:gd name="T74" fmla="*/ 365 w 432"/>
                    <a:gd name="T75" fmla="*/ 30 h 626"/>
                    <a:gd name="T76" fmla="*/ 365 w 432"/>
                    <a:gd name="T77" fmla="*/ 3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32" h="626">
                      <a:moveTo>
                        <a:pt x="218" y="118"/>
                      </a:moveTo>
                      <a:cubicBezTo>
                        <a:pt x="231" y="128"/>
                        <a:pt x="217" y="146"/>
                        <a:pt x="204" y="137"/>
                      </a:cubicBezTo>
                      <a:cubicBezTo>
                        <a:pt x="199" y="133"/>
                        <a:pt x="193" y="129"/>
                        <a:pt x="186" y="124"/>
                      </a:cubicBezTo>
                      <a:cubicBezTo>
                        <a:pt x="150" y="97"/>
                        <a:pt x="142" y="91"/>
                        <a:pt x="114" y="58"/>
                      </a:cubicBezTo>
                      <a:cubicBezTo>
                        <a:pt x="104" y="46"/>
                        <a:pt x="125" y="35"/>
                        <a:pt x="135" y="47"/>
                      </a:cubicBezTo>
                      <a:cubicBezTo>
                        <a:pt x="157" y="73"/>
                        <a:pt x="166" y="80"/>
                        <a:pt x="201" y="105"/>
                      </a:cubicBezTo>
                      <a:cubicBezTo>
                        <a:pt x="206" y="109"/>
                        <a:pt x="211" y="113"/>
                        <a:pt x="218" y="118"/>
                      </a:cubicBezTo>
                      <a:close/>
                      <a:moveTo>
                        <a:pt x="78" y="589"/>
                      </a:moveTo>
                      <a:cubicBezTo>
                        <a:pt x="74" y="595"/>
                        <a:pt x="67" y="597"/>
                        <a:pt x="62" y="593"/>
                      </a:cubicBezTo>
                      <a:cubicBezTo>
                        <a:pt x="56" y="589"/>
                        <a:pt x="55" y="582"/>
                        <a:pt x="58" y="577"/>
                      </a:cubicBezTo>
                      <a:cubicBezTo>
                        <a:pt x="92" y="524"/>
                        <a:pt x="146" y="476"/>
                        <a:pt x="198" y="442"/>
                      </a:cubicBezTo>
                      <a:cubicBezTo>
                        <a:pt x="204" y="438"/>
                        <a:pt x="211" y="440"/>
                        <a:pt x="215" y="445"/>
                      </a:cubicBezTo>
                      <a:cubicBezTo>
                        <a:pt x="218" y="451"/>
                        <a:pt x="217" y="458"/>
                        <a:pt x="211" y="462"/>
                      </a:cubicBezTo>
                      <a:cubicBezTo>
                        <a:pt x="162" y="494"/>
                        <a:pt x="110" y="540"/>
                        <a:pt x="78" y="589"/>
                      </a:cubicBezTo>
                      <a:close/>
                      <a:moveTo>
                        <a:pt x="14" y="586"/>
                      </a:moveTo>
                      <a:cubicBezTo>
                        <a:pt x="33" y="555"/>
                        <a:pt x="58" y="527"/>
                        <a:pt x="86" y="499"/>
                      </a:cubicBezTo>
                      <a:cubicBezTo>
                        <a:pt x="119" y="465"/>
                        <a:pt x="159" y="432"/>
                        <a:pt x="205" y="402"/>
                      </a:cubicBezTo>
                      <a:cubicBezTo>
                        <a:pt x="212" y="398"/>
                        <a:pt x="220" y="398"/>
                        <a:pt x="226" y="403"/>
                      </a:cubicBezTo>
                      <a:cubicBezTo>
                        <a:pt x="272" y="432"/>
                        <a:pt x="311" y="465"/>
                        <a:pt x="345" y="499"/>
                      </a:cubicBezTo>
                      <a:cubicBezTo>
                        <a:pt x="374" y="528"/>
                        <a:pt x="398" y="559"/>
                        <a:pt x="420" y="590"/>
                      </a:cubicBezTo>
                      <a:cubicBezTo>
                        <a:pt x="427" y="599"/>
                        <a:pt x="432" y="604"/>
                        <a:pt x="416" y="609"/>
                      </a:cubicBezTo>
                      <a:cubicBezTo>
                        <a:pt x="405" y="613"/>
                        <a:pt x="385" y="616"/>
                        <a:pt x="359" y="619"/>
                      </a:cubicBezTo>
                      <a:cubicBezTo>
                        <a:pt x="320" y="624"/>
                        <a:pt x="270" y="626"/>
                        <a:pt x="215" y="626"/>
                      </a:cubicBezTo>
                      <a:cubicBezTo>
                        <a:pt x="168" y="626"/>
                        <a:pt x="125" y="624"/>
                        <a:pt x="90" y="621"/>
                      </a:cubicBezTo>
                      <a:cubicBezTo>
                        <a:pt x="63" y="619"/>
                        <a:pt x="40" y="616"/>
                        <a:pt x="24" y="612"/>
                      </a:cubicBezTo>
                      <a:cubicBezTo>
                        <a:pt x="0" y="607"/>
                        <a:pt x="1" y="606"/>
                        <a:pt x="14" y="586"/>
                      </a:cubicBezTo>
                      <a:close/>
                      <a:moveTo>
                        <a:pt x="365" y="30"/>
                      </a:moveTo>
                      <a:cubicBezTo>
                        <a:pt x="340" y="77"/>
                        <a:pt x="303" y="104"/>
                        <a:pt x="251" y="142"/>
                      </a:cubicBezTo>
                      <a:cubicBezTo>
                        <a:pt x="243" y="148"/>
                        <a:pt x="234" y="155"/>
                        <a:pt x="227" y="160"/>
                      </a:cubicBezTo>
                      <a:cubicBezTo>
                        <a:pt x="220" y="166"/>
                        <a:pt x="210" y="165"/>
                        <a:pt x="204" y="160"/>
                      </a:cubicBezTo>
                      <a:cubicBezTo>
                        <a:pt x="196" y="155"/>
                        <a:pt x="188" y="148"/>
                        <a:pt x="179" y="142"/>
                      </a:cubicBezTo>
                      <a:cubicBezTo>
                        <a:pt x="128" y="104"/>
                        <a:pt x="91" y="77"/>
                        <a:pt x="65" y="30"/>
                      </a:cubicBezTo>
                      <a:cubicBezTo>
                        <a:pt x="60" y="21"/>
                        <a:pt x="64" y="9"/>
                        <a:pt x="73" y="4"/>
                      </a:cubicBezTo>
                      <a:cubicBezTo>
                        <a:pt x="78" y="2"/>
                        <a:pt x="83" y="1"/>
                        <a:pt x="88" y="3"/>
                      </a:cubicBezTo>
                      <a:cubicBezTo>
                        <a:pt x="121" y="12"/>
                        <a:pt x="168" y="16"/>
                        <a:pt x="216" y="16"/>
                      </a:cubicBezTo>
                      <a:cubicBezTo>
                        <a:pt x="264" y="16"/>
                        <a:pt x="311" y="12"/>
                        <a:pt x="344" y="3"/>
                      </a:cubicBezTo>
                      <a:cubicBezTo>
                        <a:pt x="354" y="0"/>
                        <a:pt x="364" y="6"/>
                        <a:pt x="367" y="16"/>
                      </a:cubicBezTo>
                      <a:cubicBezTo>
                        <a:pt x="368" y="21"/>
                        <a:pt x="368" y="26"/>
                        <a:pt x="365" y="30"/>
                      </a:cubicBezTo>
                      <a:cubicBezTo>
                        <a:pt x="365" y="30"/>
                        <a:pt x="365" y="30"/>
                        <a:pt x="365" y="3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dirty="0"/>
                </a:p>
              </p:txBody>
            </p:sp>
          </p:grpSp>
        </p:grpSp>
        <p:sp>
          <p:nvSpPr>
            <p:cNvPr id="12" name="Rectangle 11"/>
            <p:cNvSpPr/>
            <p:nvPr/>
          </p:nvSpPr>
          <p:spPr>
            <a:xfrm>
              <a:off x="1057895" y="3293601"/>
              <a:ext cx="3108960" cy="74980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400" dirty="0"/>
                <a:t>Implementation of Enterprise Architecture solutions </a:t>
              </a:r>
              <a:r>
                <a:rPr lang="en-US" sz="1400" b="1" dirty="0"/>
                <a:t>starts just after Project Initiation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86783" y="3224911"/>
            <a:ext cx="3884230" cy="821646"/>
            <a:chOff x="282625" y="4663080"/>
            <a:chExt cx="3884230" cy="82164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2625" y="4734918"/>
              <a:ext cx="749808" cy="74980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057895" y="4663080"/>
              <a:ext cx="3108960" cy="74980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400" dirty="0"/>
                <a:t> Architects </a:t>
              </a:r>
              <a:r>
                <a:rPr lang="en-US" sz="1400" b="1" dirty="0"/>
                <a:t>capture</a:t>
              </a:r>
              <a:r>
                <a:rPr lang="en-US" sz="1400" dirty="0"/>
                <a:t> the </a:t>
              </a:r>
              <a:r>
                <a:rPr lang="en-US" sz="1400" b="1" dirty="0"/>
                <a:t>requirements</a:t>
              </a:r>
              <a:r>
                <a:rPr lang="en-US" sz="1400" dirty="0"/>
                <a:t> and </a:t>
              </a:r>
              <a:r>
                <a:rPr lang="en-US" sz="1400" b="1" dirty="0"/>
                <a:t>challenges</a:t>
              </a:r>
              <a:r>
                <a:rPr lang="en-US" sz="1400" dirty="0"/>
                <a:t> from </a:t>
              </a:r>
              <a:r>
                <a:rPr lang="en-US" sz="1400" b="1" dirty="0"/>
                <a:t>stakeholders</a:t>
              </a:r>
              <a:r>
                <a:rPr lang="en-US" sz="1400" dirty="0"/>
                <a:t>  </a:t>
              </a:r>
              <a:r>
                <a:rPr lang="en-US" sz="1400" dirty="0" err="1"/>
                <a:t>e.g</a:t>
              </a:r>
              <a:r>
                <a:rPr lang="en-US" sz="1400" dirty="0"/>
                <a:t> Business , IT 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44351" y="4663080"/>
            <a:ext cx="3932567" cy="822184"/>
            <a:chOff x="4270561" y="4663080"/>
            <a:chExt cx="3932567" cy="822184"/>
          </a:xfrm>
        </p:grpSpPr>
        <p:sp>
          <p:nvSpPr>
            <p:cNvPr id="23" name="Rectangle 22"/>
            <p:cNvSpPr/>
            <p:nvPr/>
          </p:nvSpPr>
          <p:spPr>
            <a:xfrm>
              <a:off x="5094168" y="4663080"/>
              <a:ext cx="3108960" cy="74980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400" b="1" dirty="0"/>
                <a:t>Enterprise Architecture blueprint </a:t>
              </a:r>
              <a:r>
                <a:rPr lang="en-US" sz="1400" dirty="0"/>
                <a:t>is created that defines the guiding principles , methodology , practices and constraints 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270561" y="4734918"/>
              <a:ext cx="750346" cy="750346"/>
              <a:chOff x="608817" y="5134502"/>
              <a:chExt cx="684000" cy="684000"/>
            </a:xfrm>
            <a:solidFill>
              <a:schemeClr val="tx1"/>
            </a:solidFill>
          </p:grpSpPr>
          <p:sp>
            <p:nvSpPr>
              <p:cNvPr id="25" name="Oval 24"/>
              <p:cNvSpPr/>
              <p:nvPr/>
            </p:nvSpPr>
            <p:spPr bwMode="gray">
              <a:xfrm>
                <a:off x="608817" y="5134502"/>
                <a:ext cx="684000" cy="684000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26" name="Freeform 30"/>
              <p:cNvSpPr>
                <a:spLocks noEditPoints="1"/>
              </p:cNvSpPr>
              <p:nvPr/>
            </p:nvSpPr>
            <p:spPr bwMode="auto">
              <a:xfrm>
                <a:off x="801977" y="5223767"/>
                <a:ext cx="291554" cy="516179"/>
              </a:xfrm>
              <a:custGeom>
                <a:avLst/>
                <a:gdLst>
                  <a:gd name="T0" fmla="*/ 0 w 316"/>
                  <a:gd name="T1" fmla="*/ 158 h 528"/>
                  <a:gd name="T2" fmla="*/ 37 w 316"/>
                  <a:gd name="T3" fmla="*/ 261 h 528"/>
                  <a:gd name="T4" fmla="*/ 76 w 316"/>
                  <a:gd name="T5" fmla="*/ 358 h 528"/>
                  <a:gd name="T6" fmla="*/ 76 w 316"/>
                  <a:gd name="T7" fmla="*/ 372 h 528"/>
                  <a:gd name="T8" fmla="*/ 63 w 316"/>
                  <a:gd name="T9" fmla="*/ 387 h 528"/>
                  <a:gd name="T10" fmla="*/ 63 w 316"/>
                  <a:gd name="T11" fmla="*/ 416 h 528"/>
                  <a:gd name="T12" fmla="*/ 63 w 316"/>
                  <a:gd name="T13" fmla="*/ 445 h 528"/>
                  <a:gd name="T14" fmla="*/ 76 w 316"/>
                  <a:gd name="T15" fmla="*/ 460 h 528"/>
                  <a:gd name="T16" fmla="*/ 81 w 316"/>
                  <a:gd name="T17" fmla="*/ 489 h 528"/>
                  <a:gd name="T18" fmla="*/ 123 w 316"/>
                  <a:gd name="T19" fmla="*/ 509 h 528"/>
                  <a:gd name="T20" fmla="*/ 138 w 316"/>
                  <a:gd name="T21" fmla="*/ 524 h 528"/>
                  <a:gd name="T22" fmla="*/ 176 w 316"/>
                  <a:gd name="T23" fmla="*/ 525 h 528"/>
                  <a:gd name="T24" fmla="*/ 192 w 316"/>
                  <a:gd name="T25" fmla="*/ 510 h 528"/>
                  <a:gd name="T26" fmla="*/ 218 w 316"/>
                  <a:gd name="T27" fmla="*/ 489 h 528"/>
                  <a:gd name="T28" fmla="*/ 246 w 316"/>
                  <a:gd name="T29" fmla="*/ 474 h 528"/>
                  <a:gd name="T30" fmla="*/ 241 w 316"/>
                  <a:gd name="T31" fmla="*/ 460 h 528"/>
                  <a:gd name="T32" fmla="*/ 245 w 316"/>
                  <a:gd name="T33" fmla="*/ 431 h 528"/>
                  <a:gd name="T34" fmla="*/ 245 w 316"/>
                  <a:gd name="T35" fmla="*/ 402 h 528"/>
                  <a:gd name="T36" fmla="*/ 241 w 316"/>
                  <a:gd name="T37" fmla="*/ 372 h 528"/>
                  <a:gd name="T38" fmla="*/ 240 w 316"/>
                  <a:gd name="T39" fmla="*/ 368 h 528"/>
                  <a:gd name="T40" fmla="*/ 240 w 316"/>
                  <a:gd name="T41" fmla="*/ 357 h 528"/>
                  <a:gd name="T42" fmla="*/ 278 w 316"/>
                  <a:gd name="T43" fmla="*/ 262 h 528"/>
                  <a:gd name="T44" fmla="*/ 158 w 316"/>
                  <a:gd name="T45" fmla="*/ 0 h 528"/>
                  <a:gd name="T46" fmla="*/ 143 w 316"/>
                  <a:gd name="T47" fmla="*/ 372 h 528"/>
                  <a:gd name="T48" fmla="*/ 127 w 316"/>
                  <a:gd name="T49" fmla="*/ 195 h 528"/>
                  <a:gd name="T50" fmla="*/ 143 w 316"/>
                  <a:gd name="T51" fmla="*/ 174 h 528"/>
                  <a:gd name="T52" fmla="*/ 158 w 316"/>
                  <a:gd name="T53" fmla="*/ 195 h 528"/>
                  <a:gd name="T54" fmla="*/ 158 w 316"/>
                  <a:gd name="T55" fmla="*/ 195 h 528"/>
                  <a:gd name="T56" fmla="*/ 172 w 316"/>
                  <a:gd name="T57" fmla="*/ 177 h 528"/>
                  <a:gd name="T58" fmla="*/ 175 w 316"/>
                  <a:gd name="T59" fmla="*/ 177 h 528"/>
                  <a:gd name="T60" fmla="*/ 194 w 316"/>
                  <a:gd name="T61" fmla="*/ 194 h 528"/>
                  <a:gd name="T62" fmla="*/ 257 w 316"/>
                  <a:gd name="T63" fmla="*/ 245 h 528"/>
                  <a:gd name="T64" fmla="*/ 247 w 316"/>
                  <a:gd name="T65" fmla="*/ 259 h 528"/>
                  <a:gd name="T66" fmla="*/ 214 w 316"/>
                  <a:gd name="T67" fmla="*/ 368 h 528"/>
                  <a:gd name="T68" fmla="*/ 187 w 316"/>
                  <a:gd name="T69" fmla="*/ 372 h 528"/>
                  <a:gd name="T70" fmla="*/ 211 w 316"/>
                  <a:gd name="T71" fmla="*/ 162 h 528"/>
                  <a:gd name="T72" fmla="*/ 205 w 316"/>
                  <a:gd name="T73" fmla="*/ 153 h 528"/>
                  <a:gd name="T74" fmla="*/ 189 w 316"/>
                  <a:gd name="T75" fmla="*/ 175 h 528"/>
                  <a:gd name="T76" fmla="*/ 174 w 316"/>
                  <a:gd name="T77" fmla="*/ 153 h 528"/>
                  <a:gd name="T78" fmla="*/ 158 w 316"/>
                  <a:gd name="T79" fmla="*/ 174 h 528"/>
                  <a:gd name="T80" fmla="*/ 143 w 316"/>
                  <a:gd name="T81" fmla="*/ 153 h 528"/>
                  <a:gd name="T82" fmla="*/ 127 w 316"/>
                  <a:gd name="T83" fmla="*/ 175 h 528"/>
                  <a:gd name="T84" fmla="*/ 111 w 316"/>
                  <a:gd name="T85" fmla="*/ 153 h 528"/>
                  <a:gd name="T86" fmla="*/ 104 w 316"/>
                  <a:gd name="T87" fmla="*/ 162 h 528"/>
                  <a:gd name="T88" fmla="*/ 105 w 316"/>
                  <a:gd name="T89" fmla="*/ 372 h 528"/>
                  <a:gd name="T90" fmla="*/ 102 w 316"/>
                  <a:gd name="T91" fmla="*/ 358 h 528"/>
                  <a:gd name="T92" fmla="*/ 68 w 316"/>
                  <a:gd name="T93" fmla="*/ 257 h 528"/>
                  <a:gd name="T94" fmla="*/ 59 w 316"/>
                  <a:gd name="T95" fmla="*/ 245 h 528"/>
                  <a:gd name="T96" fmla="*/ 158 w 316"/>
                  <a:gd name="T97" fmla="*/ 27 h 528"/>
                  <a:gd name="T98" fmla="*/ 257 w 316"/>
                  <a:gd name="T99" fmla="*/ 245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6" h="528">
                    <a:moveTo>
                      <a:pt x="158" y="0"/>
                    </a:moveTo>
                    <a:cubicBezTo>
                      <a:pt x="71" y="0"/>
                      <a:pt x="0" y="71"/>
                      <a:pt x="0" y="158"/>
                    </a:cubicBezTo>
                    <a:cubicBezTo>
                      <a:pt x="0" y="196"/>
                      <a:pt x="13" y="232"/>
                      <a:pt x="37" y="260"/>
                    </a:cubicBezTo>
                    <a:cubicBezTo>
                      <a:pt x="37" y="261"/>
                      <a:pt x="37" y="261"/>
                      <a:pt x="37" y="261"/>
                    </a:cubicBezTo>
                    <a:cubicBezTo>
                      <a:pt x="39" y="262"/>
                      <a:pt x="39" y="262"/>
                      <a:pt x="39" y="262"/>
                    </a:cubicBezTo>
                    <a:cubicBezTo>
                      <a:pt x="39" y="263"/>
                      <a:pt x="75" y="307"/>
                      <a:pt x="76" y="358"/>
                    </a:cubicBezTo>
                    <a:cubicBezTo>
                      <a:pt x="76" y="368"/>
                      <a:pt x="76" y="368"/>
                      <a:pt x="76" y="368"/>
                    </a:cubicBezTo>
                    <a:cubicBezTo>
                      <a:pt x="76" y="369"/>
                      <a:pt x="76" y="371"/>
                      <a:pt x="76" y="372"/>
                    </a:cubicBezTo>
                    <a:cubicBezTo>
                      <a:pt x="75" y="372"/>
                      <a:pt x="75" y="372"/>
                      <a:pt x="75" y="372"/>
                    </a:cubicBezTo>
                    <a:cubicBezTo>
                      <a:pt x="68" y="372"/>
                      <a:pt x="63" y="379"/>
                      <a:pt x="63" y="387"/>
                    </a:cubicBezTo>
                    <a:cubicBezTo>
                      <a:pt x="63" y="394"/>
                      <a:pt x="66" y="400"/>
                      <a:pt x="71" y="402"/>
                    </a:cubicBezTo>
                    <a:cubicBezTo>
                      <a:pt x="66" y="404"/>
                      <a:pt x="63" y="410"/>
                      <a:pt x="63" y="416"/>
                    </a:cubicBezTo>
                    <a:cubicBezTo>
                      <a:pt x="63" y="423"/>
                      <a:pt x="66" y="429"/>
                      <a:pt x="71" y="431"/>
                    </a:cubicBezTo>
                    <a:cubicBezTo>
                      <a:pt x="66" y="433"/>
                      <a:pt x="63" y="438"/>
                      <a:pt x="63" y="445"/>
                    </a:cubicBezTo>
                    <a:cubicBezTo>
                      <a:pt x="63" y="453"/>
                      <a:pt x="68" y="460"/>
                      <a:pt x="75" y="460"/>
                    </a:cubicBezTo>
                    <a:cubicBezTo>
                      <a:pt x="76" y="460"/>
                      <a:pt x="76" y="460"/>
                      <a:pt x="76" y="460"/>
                    </a:cubicBezTo>
                    <a:cubicBezTo>
                      <a:pt x="73" y="463"/>
                      <a:pt x="70" y="468"/>
                      <a:pt x="70" y="474"/>
                    </a:cubicBezTo>
                    <a:cubicBezTo>
                      <a:pt x="70" y="482"/>
                      <a:pt x="75" y="489"/>
                      <a:pt x="81" y="489"/>
                    </a:cubicBezTo>
                    <a:cubicBezTo>
                      <a:pt x="98" y="489"/>
                      <a:pt x="98" y="489"/>
                      <a:pt x="98" y="489"/>
                    </a:cubicBezTo>
                    <a:cubicBezTo>
                      <a:pt x="105" y="497"/>
                      <a:pt x="118" y="506"/>
                      <a:pt x="123" y="509"/>
                    </a:cubicBezTo>
                    <a:cubicBezTo>
                      <a:pt x="124" y="510"/>
                      <a:pt x="124" y="510"/>
                      <a:pt x="124" y="510"/>
                    </a:cubicBezTo>
                    <a:cubicBezTo>
                      <a:pt x="128" y="514"/>
                      <a:pt x="134" y="520"/>
                      <a:pt x="138" y="524"/>
                    </a:cubicBezTo>
                    <a:cubicBezTo>
                      <a:pt x="141" y="527"/>
                      <a:pt x="147" y="528"/>
                      <a:pt x="158" y="528"/>
                    </a:cubicBezTo>
                    <a:cubicBezTo>
                      <a:pt x="164" y="528"/>
                      <a:pt x="172" y="527"/>
                      <a:pt x="176" y="525"/>
                    </a:cubicBezTo>
                    <a:cubicBezTo>
                      <a:pt x="177" y="524"/>
                      <a:pt x="177" y="524"/>
                      <a:pt x="177" y="524"/>
                    </a:cubicBezTo>
                    <a:cubicBezTo>
                      <a:pt x="182" y="520"/>
                      <a:pt x="187" y="514"/>
                      <a:pt x="192" y="510"/>
                    </a:cubicBezTo>
                    <a:cubicBezTo>
                      <a:pt x="193" y="509"/>
                      <a:pt x="193" y="509"/>
                      <a:pt x="193" y="509"/>
                    </a:cubicBezTo>
                    <a:cubicBezTo>
                      <a:pt x="202" y="503"/>
                      <a:pt x="212" y="495"/>
                      <a:pt x="218" y="489"/>
                    </a:cubicBezTo>
                    <a:cubicBezTo>
                      <a:pt x="234" y="489"/>
                      <a:pt x="234" y="489"/>
                      <a:pt x="234" y="489"/>
                    </a:cubicBezTo>
                    <a:cubicBezTo>
                      <a:pt x="241" y="489"/>
                      <a:pt x="246" y="482"/>
                      <a:pt x="246" y="474"/>
                    </a:cubicBezTo>
                    <a:cubicBezTo>
                      <a:pt x="246" y="468"/>
                      <a:pt x="243" y="463"/>
                      <a:pt x="240" y="460"/>
                    </a:cubicBezTo>
                    <a:cubicBezTo>
                      <a:pt x="241" y="460"/>
                      <a:pt x="241" y="460"/>
                      <a:pt x="241" y="460"/>
                    </a:cubicBezTo>
                    <a:cubicBezTo>
                      <a:pt x="248" y="460"/>
                      <a:pt x="253" y="453"/>
                      <a:pt x="253" y="445"/>
                    </a:cubicBezTo>
                    <a:cubicBezTo>
                      <a:pt x="253" y="438"/>
                      <a:pt x="250" y="433"/>
                      <a:pt x="245" y="431"/>
                    </a:cubicBezTo>
                    <a:cubicBezTo>
                      <a:pt x="250" y="429"/>
                      <a:pt x="253" y="423"/>
                      <a:pt x="253" y="416"/>
                    </a:cubicBezTo>
                    <a:cubicBezTo>
                      <a:pt x="253" y="410"/>
                      <a:pt x="250" y="404"/>
                      <a:pt x="245" y="402"/>
                    </a:cubicBezTo>
                    <a:cubicBezTo>
                      <a:pt x="250" y="400"/>
                      <a:pt x="253" y="394"/>
                      <a:pt x="253" y="387"/>
                    </a:cubicBezTo>
                    <a:cubicBezTo>
                      <a:pt x="253" y="379"/>
                      <a:pt x="248" y="372"/>
                      <a:pt x="241" y="372"/>
                    </a:cubicBezTo>
                    <a:cubicBezTo>
                      <a:pt x="240" y="372"/>
                      <a:pt x="240" y="372"/>
                      <a:pt x="240" y="372"/>
                    </a:cubicBezTo>
                    <a:cubicBezTo>
                      <a:pt x="240" y="371"/>
                      <a:pt x="240" y="369"/>
                      <a:pt x="240" y="368"/>
                    </a:cubicBezTo>
                    <a:cubicBezTo>
                      <a:pt x="240" y="358"/>
                      <a:pt x="240" y="358"/>
                      <a:pt x="240" y="358"/>
                    </a:cubicBezTo>
                    <a:cubicBezTo>
                      <a:pt x="240" y="357"/>
                      <a:pt x="240" y="357"/>
                      <a:pt x="240" y="357"/>
                    </a:cubicBezTo>
                    <a:cubicBezTo>
                      <a:pt x="241" y="306"/>
                      <a:pt x="277" y="263"/>
                      <a:pt x="277" y="262"/>
                    </a:cubicBezTo>
                    <a:cubicBezTo>
                      <a:pt x="278" y="262"/>
                      <a:pt x="278" y="262"/>
                      <a:pt x="278" y="262"/>
                    </a:cubicBezTo>
                    <a:cubicBezTo>
                      <a:pt x="302" y="233"/>
                      <a:pt x="316" y="196"/>
                      <a:pt x="316" y="158"/>
                    </a:cubicBezTo>
                    <a:cubicBezTo>
                      <a:pt x="316" y="71"/>
                      <a:pt x="245" y="0"/>
                      <a:pt x="158" y="0"/>
                    </a:cubicBezTo>
                    <a:close/>
                    <a:moveTo>
                      <a:pt x="173" y="372"/>
                    </a:moveTo>
                    <a:cubicBezTo>
                      <a:pt x="143" y="372"/>
                      <a:pt x="143" y="372"/>
                      <a:pt x="143" y="372"/>
                    </a:cubicBezTo>
                    <a:cubicBezTo>
                      <a:pt x="122" y="193"/>
                      <a:pt x="122" y="193"/>
                      <a:pt x="122" y="193"/>
                    </a:cubicBezTo>
                    <a:cubicBezTo>
                      <a:pt x="123" y="194"/>
                      <a:pt x="125" y="195"/>
                      <a:pt x="127" y="195"/>
                    </a:cubicBezTo>
                    <a:cubicBezTo>
                      <a:pt x="134" y="195"/>
                      <a:pt x="137" y="188"/>
                      <a:pt x="141" y="177"/>
                    </a:cubicBezTo>
                    <a:cubicBezTo>
                      <a:pt x="142" y="176"/>
                      <a:pt x="142" y="175"/>
                      <a:pt x="143" y="174"/>
                    </a:cubicBezTo>
                    <a:cubicBezTo>
                      <a:pt x="143" y="175"/>
                      <a:pt x="143" y="176"/>
                      <a:pt x="144" y="177"/>
                    </a:cubicBezTo>
                    <a:cubicBezTo>
                      <a:pt x="148" y="188"/>
                      <a:pt x="151" y="195"/>
                      <a:pt x="158" y="195"/>
                    </a:cubicBezTo>
                    <a:cubicBezTo>
                      <a:pt x="158" y="195"/>
                      <a:pt x="158" y="195"/>
                      <a:pt x="158" y="195"/>
                    </a:cubicBezTo>
                    <a:cubicBezTo>
                      <a:pt x="158" y="195"/>
                      <a:pt x="158" y="195"/>
                      <a:pt x="158" y="195"/>
                    </a:cubicBezTo>
                    <a:cubicBezTo>
                      <a:pt x="158" y="195"/>
                      <a:pt x="158" y="195"/>
                      <a:pt x="158" y="195"/>
                    </a:cubicBezTo>
                    <a:cubicBezTo>
                      <a:pt x="165" y="195"/>
                      <a:pt x="168" y="188"/>
                      <a:pt x="172" y="177"/>
                    </a:cubicBezTo>
                    <a:cubicBezTo>
                      <a:pt x="173" y="176"/>
                      <a:pt x="173" y="175"/>
                      <a:pt x="174" y="174"/>
                    </a:cubicBezTo>
                    <a:cubicBezTo>
                      <a:pt x="174" y="175"/>
                      <a:pt x="174" y="176"/>
                      <a:pt x="175" y="177"/>
                    </a:cubicBezTo>
                    <a:cubicBezTo>
                      <a:pt x="179" y="188"/>
                      <a:pt x="182" y="195"/>
                      <a:pt x="189" y="195"/>
                    </a:cubicBezTo>
                    <a:cubicBezTo>
                      <a:pt x="191" y="195"/>
                      <a:pt x="192" y="194"/>
                      <a:pt x="194" y="194"/>
                    </a:cubicBezTo>
                    <a:lnTo>
                      <a:pt x="173" y="372"/>
                    </a:lnTo>
                    <a:close/>
                    <a:moveTo>
                      <a:pt x="257" y="245"/>
                    </a:moveTo>
                    <a:cubicBezTo>
                      <a:pt x="246" y="257"/>
                      <a:pt x="246" y="257"/>
                      <a:pt x="246" y="257"/>
                    </a:cubicBezTo>
                    <a:cubicBezTo>
                      <a:pt x="247" y="259"/>
                      <a:pt x="247" y="259"/>
                      <a:pt x="247" y="259"/>
                    </a:cubicBezTo>
                    <a:cubicBezTo>
                      <a:pt x="234" y="278"/>
                      <a:pt x="214" y="314"/>
                      <a:pt x="214" y="356"/>
                    </a:cubicBezTo>
                    <a:cubicBezTo>
                      <a:pt x="214" y="368"/>
                      <a:pt x="214" y="368"/>
                      <a:pt x="214" y="368"/>
                    </a:cubicBezTo>
                    <a:cubicBezTo>
                      <a:pt x="214" y="370"/>
                      <a:pt x="212" y="372"/>
                      <a:pt x="210" y="372"/>
                    </a:cubicBezTo>
                    <a:cubicBezTo>
                      <a:pt x="187" y="372"/>
                      <a:pt x="187" y="372"/>
                      <a:pt x="187" y="372"/>
                    </a:cubicBezTo>
                    <a:cubicBezTo>
                      <a:pt x="211" y="162"/>
                      <a:pt x="211" y="162"/>
                      <a:pt x="211" y="162"/>
                    </a:cubicBezTo>
                    <a:cubicBezTo>
                      <a:pt x="211" y="162"/>
                      <a:pt x="211" y="162"/>
                      <a:pt x="211" y="162"/>
                    </a:cubicBezTo>
                    <a:cubicBezTo>
                      <a:pt x="212" y="161"/>
                      <a:pt x="212" y="161"/>
                      <a:pt x="212" y="160"/>
                    </a:cubicBezTo>
                    <a:cubicBezTo>
                      <a:pt x="212" y="156"/>
                      <a:pt x="209" y="153"/>
                      <a:pt x="205" y="153"/>
                    </a:cubicBezTo>
                    <a:cubicBezTo>
                      <a:pt x="198" y="153"/>
                      <a:pt x="195" y="161"/>
                      <a:pt x="190" y="172"/>
                    </a:cubicBezTo>
                    <a:cubicBezTo>
                      <a:pt x="190" y="172"/>
                      <a:pt x="190" y="173"/>
                      <a:pt x="189" y="175"/>
                    </a:cubicBezTo>
                    <a:cubicBezTo>
                      <a:pt x="189" y="173"/>
                      <a:pt x="188" y="172"/>
                      <a:pt x="188" y="172"/>
                    </a:cubicBezTo>
                    <a:cubicBezTo>
                      <a:pt x="183" y="161"/>
                      <a:pt x="180" y="153"/>
                      <a:pt x="174" y="153"/>
                    </a:cubicBezTo>
                    <a:cubicBezTo>
                      <a:pt x="167" y="153"/>
                      <a:pt x="164" y="161"/>
                      <a:pt x="159" y="172"/>
                    </a:cubicBezTo>
                    <a:cubicBezTo>
                      <a:pt x="159" y="172"/>
                      <a:pt x="158" y="173"/>
                      <a:pt x="158" y="174"/>
                    </a:cubicBezTo>
                    <a:cubicBezTo>
                      <a:pt x="158" y="173"/>
                      <a:pt x="157" y="172"/>
                      <a:pt x="157" y="171"/>
                    </a:cubicBezTo>
                    <a:cubicBezTo>
                      <a:pt x="152" y="161"/>
                      <a:pt x="149" y="153"/>
                      <a:pt x="143" y="153"/>
                    </a:cubicBezTo>
                    <a:cubicBezTo>
                      <a:pt x="136" y="153"/>
                      <a:pt x="133" y="161"/>
                      <a:pt x="128" y="172"/>
                    </a:cubicBezTo>
                    <a:cubicBezTo>
                      <a:pt x="128" y="172"/>
                      <a:pt x="127" y="174"/>
                      <a:pt x="127" y="175"/>
                    </a:cubicBezTo>
                    <a:cubicBezTo>
                      <a:pt x="127" y="173"/>
                      <a:pt x="126" y="172"/>
                      <a:pt x="126" y="171"/>
                    </a:cubicBezTo>
                    <a:cubicBezTo>
                      <a:pt x="121" y="161"/>
                      <a:pt x="118" y="153"/>
                      <a:pt x="111" y="153"/>
                    </a:cubicBezTo>
                    <a:cubicBezTo>
                      <a:pt x="108" y="153"/>
                      <a:pt x="105" y="156"/>
                      <a:pt x="104" y="160"/>
                    </a:cubicBezTo>
                    <a:cubicBezTo>
                      <a:pt x="104" y="161"/>
                      <a:pt x="104" y="162"/>
                      <a:pt x="104" y="162"/>
                    </a:cubicBezTo>
                    <a:cubicBezTo>
                      <a:pt x="129" y="372"/>
                      <a:pt x="129" y="372"/>
                      <a:pt x="129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4" y="372"/>
                      <a:pt x="102" y="370"/>
                      <a:pt x="102" y="368"/>
                    </a:cubicBezTo>
                    <a:cubicBezTo>
                      <a:pt x="102" y="358"/>
                      <a:pt x="102" y="358"/>
                      <a:pt x="102" y="358"/>
                    </a:cubicBezTo>
                    <a:cubicBezTo>
                      <a:pt x="102" y="357"/>
                      <a:pt x="102" y="357"/>
                      <a:pt x="102" y="357"/>
                    </a:cubicBezTo>
                    <a:cubicBezTo>
                      <a:pt x="102" y="314"/>
                      <a:pt x="81" y="277"/>
                      <a:pt x="68" y="257"/>
                    </a:cubicBezTo>
                    <a:cubicBezTo>
                      <a:pt x="69" y="256"/>
                      <a:pt x="69" y="256"/>
                      <a:pt x="69" y="256"/>
                    </a:cubicBezTo>
                    <a:cubicBezTo>
                      <a:pt x="59" y="245"/>
                      <a:pt x="59" y="245"/>
                      <a:pt x="59" y="245"/>
                    </a:cubicBezTo>
                    <a:cubicBezTo>
                      <a:pt x="38" y="221"/>
                      <a:pt x="27" y="190"/>
                      <a:pt x="27" y="158"/>
                    </a:cubicBezTo>
                    <a:cubicBezTo>
                      <a:pt x="27" y="86"/>
                      <a:pt x="85" y="27"/>
                      <a:pt x="158" y="27"/>
                    </a:cubicBezTo>
                    <a:cubicBezTo>
                      <a:pt x="230" y="27"/>
                      <a:pt x="289" y="86"/>
                      <a:pt x="289" y="158"/>
                    </a:cubicBezTo>
                    <a:cubicBezTo>
                      <a:pt x="289" y="190"/>
                      <a:pt x="278" y="221"/>
                      <a:pt x="257" y="2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dirty="0"/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8286448" y="3224911"/>
            <a:ext cx="3935928" cy="766809"/>
            <a:chOff x="4267200" y="3276600"/>
            <a:chExt cx="3935928" cy="766809"/>
          </a:xfrm>
        </p:grpSpPr>
        <p:sp>
          <p:nvSpPr>
            <p:cNvPr id="21" name="Rectangle 20"/>
            <p:cNvSpPr/>
            <p:nvPr/>
          </p:nvSpPr>
          <p:spPr>
            <a:xfrm>
              <a:off x="5094168" y="3293601"/>
              <a:ext cx="3108960" cy="74980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400" dirty="0"/>
                <a:t>Architects </a:t>
              </a:r>
              <a:r>
                <a:rPr lang="en-US" sz="1400" b="1" dirty="0"/>
                <a:t>define solutions </a:t>
              </a:r>
              <a:r>
                <a:rPr lang="en-US" sz="1400" dirty="0"/>
                <a:t>and </a:t>
              </a:r>
              <a:r>
                <a:rPr lang="en-US" sz="1400" b="1" dirty="0"/>
                <a:t>guidelines</a:t>
              </a:r>
              <a:r>
                <a:rPr lang="en-US" sz="1400" dirty="0"/>
                <a:t> to correctly solve challenges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267200" y="3276600"/>
              <a:ext cx="750347" cy="750347"/>
              <a:chOff x="7851437" y="3656150"/>
              <a:chExt cx="750347" cy="750347"/>
            </a:xfrm>
          </p:grpSpPr>
          <p:sp>
            <p:nvSpPr>
              <p:cNvPr id="28" name="Oval 27"/>
              <p:cNvSpPr/>
              <p:nvPr/>
            </p:nvSpPr>
            <p:spPr>
              <a:xfrm flipH="1">
                <a:off x="7851437" y="3656150"/>
                <a:ext cx="750347" cy="750347"/>
              </a:xfrm>
              <a:prstGeom prst="ellipse">
                <a:avLst/>
              </a:prstGeom>
              <a:solidFill>
                <a:srgbClr val="2800F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fa Rotis Sans Serif"/>
                  <a:ea typeface="+mn-ea"/>
                  <a:cs typeface="+mn-cs"/>
                </a:endParaRPr>
              </a:p>
            </p:txBody>
          </p:sp>
          <p:grpSp>
            <p:nvGrpSpPr>
              <p:cNvPr id="29" name="Group 42"/>
              <p:cNvGrpSpPr>
                <a:grpSpLocks noChangeAspect="1"/>
              </p:cNvGrpSpPr>
              <p:nvPr/>
            </p:nvGrpSpPr>
            <p:grpSpPr bwMode="auto">
              <a:xfrm>
                <a:off x="7954311" y="3804533"/>
                <a:ext cx="577809" cy="454158"/>
                <a:chOff x="1014" y="2043"/>
                <a:chExt cx="1500" cy="1179"/>
              </a:xfrm>
              <a:solidFill>
                <a:srgbClr val="FFFFFF"/>
              </a:solidFill>
            </p:grpSpPr>
            <p:sp>
              <p:nvSpPr>
                <p:cNvPr id="30" name="Freeform 43"/>
                <p:cNvSpPr>
                  <a:spLocks noEditPoints="1"/>
                </p:cNvSpPr>
                <p:nvPr/>
              </p:nvSpPr>
              <p:spPr bwMode="auto">
                <a:xfrm>
                  <a:off x="1014" y="2102"/>
                  <a:ext cx="1500" cy="1120"/>
                </a:xfrm>
                <a:custGeom>
                  <a:avLst/>
                  <a:gdLst>
                    <a:gd name="T0" fmla="*/ 617 w 635"/>
                    <a:gd name="T1" fmla="*/ 157 h 474"/>
                    <a:gd name="T2" fmla="*/ 584 w 635"/>
                    <a:gd name="T3" fmla="*/ 175 h 474"/>
                    <a:gd name="T4" fmla="*/ 596 w 635"/>
                    <a:gd name="T5" fmla="*/ 178 h 474"/>
                    <a:gd name="T6" fmla="*/ 599 w 635"/>
                    <a:gd name="T7" fmla="*/ 179 h 474"/>
                    <a:gd name="T8" fmla="*/ 629 w 635"/>
                    <a:gd name="T9" fmla="*/ 232 h 474"/>
                    <a:gd name="T10" fmla="*/ 629 w 635"/>
                    <a:gd name="T11" fmla="*/ 233 h 474"/>
                    <a:gd name="T12" fmla="*/ 593 w 635"/>
                    <a:gd name="T13" fmla="*/ 262 h 474"/>
                    <a:gd name="T14" fmla="*/ 581 w 635"/>
                    <a:gd name="T15" fmla="*/ 260 h 474"/>
                    <a:gd name="T16" fmla="*/ 549 w 635"/>
                    <a:gd name="T17" fmla="*/ 201 h 474"/>
                    <a:gd name="T18" fmla="*/ 535 w 635"/>
                    <a:gd name="T19" fmla="*/ 209 h 474"/>
                    <a:gd name="T20" fmla="*/ 535 w 635"/>
                    <a:gd name="T21" fmla="*/ 212 h 474"/>
                    <a:gd name="T22" fmla="*/ 446 w 635"/>
                    <a:gd name="T23" fmla="*/ 363 h 474"/>
                    <a:gd name="T24" fmla="*/ 446 w 635"/>
                    <a:gd name="T25" fmla="*/ 466 h 474"/>
                    <a:gd name="T26" fmla="*/ 385 w 635"/>
                    <a:gd name="T27" fmla="*/ 382 h 474"/>
                    <a:gd name="T28" fmla="*/ 365 w 635"/>
                    <a:gd name="T29" fmla="*/ 383 h 474"/>
                    <a:gd name="T30" fmla="*/ 234 w 635"/>
                    <a:gd name="T31" fmla="*/ 383 h 474"/>
                    <a:gd name="T32" fmla="*/ 231 w 635"/>
                    <a:gd name="T33" fmla="*/ 383 h 474"/>
                    <a:gd name="T34" fmla="*/ 172 w 635"/>
                    <a:gd name="T35" fmla="*/ 466 h 474"/>
                    <a:gd name="T36" fmla="*/ 169 w 635"/>
                    <a:gd name="T37" fmla="*/ 370 h 474"/>
                    <a:gd name="T38" fmla="*/ 77 w 635"/>
                    <a:gd name="T39" fmla="*/ 277 h 474"/>
                    <a:gd name="T40" fmla="*/ 32 w 635"/>
                    <a:gd name="T41" fmla="*/ 277 h 474"/>
                    <a:gd name="T42" fmla="*/ 0 w 635"/>
                    <a:gd name="T43" fmla="*/ 244 h 474"/>
                    <a:gd name="T44" fmla="*/ 0 w 635"/>
                    <a:gd name="T45" fmla="*/ 182 h 474"/>
                    <a:gd name="T46" fmla="*/ 32 w 635"/>
                    <a:gd name="T47" fmla="*/ 150 h 474"/>
                    <a:gd name="T48" fmla="*/ 76 w 635"/>
                    <a:gd name="T49" fmla="*/ 150 h 474"/>
                    <a:gd name="T50" fmla="*/ 99 w 635"/>
                    <a:gd name="T51" fmla="*/ 109 h 474"/>
                    <a:gd name="T52" fmla="*/ 79 w 635"/>
                    <a:gd name="T53" fmla="*/ 32 h 474"/>
                    <a:gd name="T54" fmla="*/ 152 w 635"/>
                    <a:gd name="T55" fmla="*/ 63 h 474"/>
                    <a:gd name="T56" fmla="*/ 213 w 635"/>
                    <a:gd name="T57" fmla="*/ 43 h 474"/>
                    <a:gd name="T58" fmla="*/ 212 w 635"/>
                    <a:gd name="T59" fmla="*/ 66 h 474"/>
                    <a:gd name="T60" fmla="*/ 196 w 635"/>
                    <a:gd name="T61" fmla="*/ 84 h 474"/>
                    <a:gd name="T62" fmla="*/ 215 w 635"/>
                    <a:gd name="T63" fmla="*/ 104 h 474"/>
                    <a:gd name="T64" fmla="*/ 380 w 635"/>
                    <a:gd name="T65" fmla="*/ 104 h 474"/>
                    <a:gd name="T66" fmla="*/ 399 w 635"/>
                    <a:gd name="T67" fmla="*/ 84 h 474"/>
                    <a:gd name="T68" fmla="*/ 384 w 635"/>
                    <a:gd name="T69" fmla="*/ 66 h 474"/>
                    <a:gd name="T70" fmla="*/ 380 w 635"/>
                    <a:gd name="T71" fmla="*/ 42 h 474"/>
                    <a:gd name="T72" fmla="*/ 533 w 635"/>
                    <a:gd name="T73" fmla="*/ 187 h 474"/>
                    <a:gd name="T74" fmla="*/ 558 w 635"/>
                    <a:gd name="T75" fmla="*/ 177 h 474"/>
                    <a:gd name="T76" fmla="*/ 610 w 635"/>
                    <a:gd name="T77" fmla="*/ 139 h 474"/>
                    <a:gd name="T78" fmla="*/ 623 w 635"/>
                    <a:gd name="T79" fmla="*/ 145 h 474"/>
                    <a:gd name="T80" fmla="*/ 617 w 635"/>
                    <a:gd name="T81" fmla="*/ 157 h 474"/>
                    <a:gd name="T82" fmla="*/ 570 w 635"/>
                    <a:gd name="T83" fmla="*/ 194 h 474"/>
                    <a:gd name="T84" fmla="*/ 569 w 635"/>
                    <a:gd name="T85" fmla="*/ 197 h 474"/>
                    <a:gd name="T86" fmla="*/ 571 w 635"/>
                    <a:gd name="T87" fmla="*/ 226 h 474"/>
                    <a:gd name="T88" fmla="*/ 586 w 635"/>
                    <a:gd name="T89" fmla="*/ 242 h 474"/>
                    <a:gd name="T90" fmla="*/ 591 w 635"/>
                    <a:gd name="T91" fmla="*/ 243 h 474"/>
                    <a:gd name="T92" fmla="*/ 611 w 635"/>
                    <a:gd name="T93" fmla="*/ 227 h 474"/>
                    <a:gd name="T94" fmla="*/ 593 w 635"/>
                    <a:gd name="T95" fmla="*/ 197 h 474"/>
                    <a:gd name="T96" fmla="*/ 590 w 635"/>
                    <a:gd name="T97" fmla="*/ 196 h 474"/>
                    <a:gd name="T98" fmla="*/ 570 w 635"/>
                    <a:gd name="T99" fmla="*/ 194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35" h="474">
                      <a:moveTo>
                        <a:pt x="617" y="157"/>
                      </a:moveTo>
                      <a:cubicBezTo>
                        <a:pt x="602" y="162"/>
                        <a:pt x="591" y="169"/>
                        <a:pt x="584" y="175"/>
                      </a:cubicBezTo>
                      <a:cubicBezTo>
                        <a:pt x="588" y="176"/>
                        <a:pt x="592" y="176"/>
                        <a:pt x="596" y="178"/>
                      </a:cubicBezTo>
                      <a:cubicBezTo>
                        <a:pt x="597" y="178"/>
                        <a:pt x="598" y="178"/>
                        <a:pt x="599" y="179"/>
                      </a:cubicBezTo>
                      <a:cubicBezTo>
                        <a:pt x="625" y="188"/>
                        <a:pt x="635" y="213"/>
                        <a:pt x="629" y="232"/>
                      </a:cubicBezTo>
                      <a:cubicBezTo>
                        <a:pt x="629" y="232"/>
                        <a:pt x="629" y="232"/>
                        <a:pt x="629" y="233"/>
                      </a:cubicBezTo>
                      <a:cubicBezTo>
                        <a:pt x="624" y="247"/>
                        <a:pt x="611" y="260"/>
                        <a:pt x="593" y="262"/>
                      </a:cubicBezTo>
                      <a:cubicBezTo>
                        <a:pt x="589" y="262"/>
                        <a:pt x="585" y="262"/>
                        <a:pt x="581" y="260"/>
                      </a:cubicBezTo>
                      <a:cubicBezTo>
                        <a:pt x="559" y="253"/>
                        <a:pt x="545" y="228"/>
                        <a:pt x="549" y="201"/>
                      </a:cubicBezTo>
                      <a:cubicBezTo>
                        <a:pt x="543" y="203"/>
                        <a:pt x="539" y="206"/>
                        <a:pt x="535" y="209"/>
                      </a:cubicBezTo>
                      <a:cubicBezTo>
                        <a:pt x="535" y="210"/>
                        <a:pt x="535" y="211"/>
                        <a:pt x="535" y="212"/>
                      </a:cubicBezTo>
                      <a:cubicBezTo>
                        <a:pt x="535" y="277"/>
                        <a:pt x="499" y="334"/>
                        <a:pt x="446" y="363"/>
                      </a:cubicBezTo>
                      <a:cubicBezTo>
                        <a:pt x="451" y="380"/>
                        <a:pt x="471" y="458"/>
                        <a:pt x="446" y="466"/>
                      </a:cubicBezTo>
                      <a:cubicBezTo>
                        <a:pt x="419" y="474"/>
                        <a:pt x="390" y="396"/>
                        <a:pt x="385" y="382"/>
                      </a:cubicBezTo>
                      <a:cubicBezTo>
                        <a:pt x="378" y="383"/>
                        <a:pt x="372" y="383"/>
                        <a:pt x="365" y="383"/>
                      </a:cubicBezTo>
                      <a:cubicBezTo>
                        <a:pt x="234" y="383"/>
                        <a:pt x="234" y="383"/>
                        <a:pt x="234" y="383"/>
                      </a:cubicBezTo>
                      <a:cubicBezTo>
                        <a:pt x="233" y="383"/>
                        <a:pt x="232" y="383"/>
                        <a:pt x="231" y="383"/>
                      </a:cubicBezTo>
                      <a:cubicBezTo>
                        <a:pt x="224" y="403"/>
                        <a:pt x="197" y="474"/>
                        <a:pt x="172" y="466"/>
                      </a:cubicBezTo>
                      <a:cubicBezTo>
                        <a:pt x="149" y="458"/>
                        <a:pt x="162" y="395"/>
                        <a:pt x="169" y="370"/>
                      </a:cubicBezTo>
                      <a:cubicBezTo>
                        <a:pt x="127" y="352"/>
                        <a:pt x="94" y="319"/>
                        <a:pt x="77" y="277"/>
                      </a:cubicBezTo>
                      <a:cubicBezTo>
                        <a:pt x="32" y="277"/>
                        <a:pt x="32" y="277"/>
                        <a:pt x="32" y="277"/>
                      </a:cubicBezTo>
                      <a:cubicBezTo>
                        <a:pt x="14" y="277"/>
                        <a:pt x="0" y="262"/>
                        <a:pt x="0" y="244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0" y="164"/>
                        <a:pt x="14" y="150"/>
                        <a:pt x="32" y="150"/>
                      </a:cubicBezTo>
                      <a:cubicBezTo>
                        <a:pt x="76" y="150"/>
                        <a:pt x="76" y="150"/>
                        <a:pt x="76" y="150"/>
                      </a:cubicBezTo>
                      <a:cubicBezTo>
                        <a:pt x="82" y="135"/>
                        <a:pt x="89" y="121"/>
                        <a:pt x="99" y="109"/>
                      </a:cubicBezTo>
                      <a:cubicBezTo>
                        <a:pt x="92" y="97"/>
                        <a:pt x="74" y="63"/>
                        <a:pt x="79" y="32"/>
                      </a:cubicBezTo>
                      <a:cubicBezTo>
                        <a:pt x="84" y="0"/>
                        <a:pt x="134" y="46"/>
                        <a:pt x="152" y="63"/>
                      </a:cubicBezTo>
                      <a:cubicBezTo>
                        <a:pt x="171" y="52"/>
                        <a:pt x="191" y="45"/>
                        <a:pt x="213" y="43"/>
                      </a:cubicBezTo>
                      <a:cubicBezTo>
                        <a:pt x="212" y="48"/>
                        <a:pt x="211" y="57"/>
                        <a:pt x="212" y="66"/>
                      </a:cubicBezTo>
                      <a:cubicBezTo>
                        <a:pt x="203" y="68"/>
                        <a:pt x="196" y="75"/>
                        <a:pt x="196" y="84"/>
                      </a:cubicBezTo>
                      <a:cubicBezTo>
                        <a:pt x="196" y="95"/>
                        <a:pt x="205" y="104"/>
                        <a:pt x="215" y="104"/>
                      </a:cubicBezTo>
                      <a:cubicBezTo>
                        <a:pt x="380" y="104"/>
                        <a:pt x="380" y="104"/>
                        <a:pt x="380" y="104"/>
                      </a:cubicBezTo>
                      <a:cubicBezTo>
                        <a:pt x="390" y="104"/>
                        <a:pt x="399" y="95"/>
                        <a:pt x="399" y="84"/>
                      </a:cubicBezTo>
                      <a:cubicBezTo>
                        <a:pt x="399" y="75"/>
                        <a:pt x="392" y="68"/>
                        <a:pt x="384" y="66"/>
                      </a:cubicBezTo>
                      <a:cubicBezTo>
                        <a:pt x="383" y="59"/>
                        <a:pt x="382" y="50"/>
                        <a:pt x="380" y="42"/>
                      </a:cubicBezTo>
                      <a:cubicBezTo>
                        <a:pt x="459" y="49"/>
                        <a:pt x="522" y="110"/>
                        <a:pt x="533" y="187"/>
                      </a:cubicBezTo>
                      <a:cubicBezTo>
                        <a:pt x="540" y="183"/>
                        <a:pt x="548" y="179"/>
                        <a:pt x="558" y="177"/>
                      </a:cubicBezTo>
                      <a:cubicBezTo>
                        <a:pt x="567" y="162"/>
                        <a:pt x="584" y="148"/>
                        <a:pt x="610" y="139"/>
                      </a:cubicBezTo>
                      <a:cubicBezTo>
                        <a:pt x="615" y="137"/>
                        <a:pt x="621" y="140"/>
                        <a:pt x="623" y="145"/>
                      </a:cubicBezTo>
                      <a:cubicBezTo>
                        <a:pt x="624" y="150"/>
                        <a:pt x="622" y="155"/>
                        <a:pt x="617" y="157"/>
                      </a:cubicBezTo>
                      <a:close/>
                      <a:moveTo>
                        <a:pt x="570" y="194"/>
                      </a:moveTo>
                      <a:cubicBezTo>
                        <a:pt x="570" y="195"/>
                        <a:pt x="570" y="196"/>
                        <a:pt x="569" y="197"/>
                      </a:cubicBezTo>
                      <a:cubicBezTo>
                        <a:pt x="566" y="208"/>
                        <a:pt x="567" y="218"/>
                        <a:pt x="571" y="226"/>
                      </a:cubicBezTo>
                      <a:cubicBezTo>
                        <a:pt x="575" y="235"/>
                        <a:pt x="581" y="241"/>
                        <a:pt x="586" y="242"/>
                      </a:cubicBezTo>
                      <a:cubicBezTo>
                        <a:pt x="588" y="243"/>
                        <a:pt x="590" y="243"/>
                        <a:pt x="591" y="243"/>
                      </a:cubicBezTo>
                      <a:cubicBezTo>
                        <a:pt x="601" y="241"/>
                        <a:pt x="608" y="235"/>
                        <a:pt x="611" y="227"/>
                      </a:cubicBezTo>
                      <a:cubicBezTo>
                        <a:pt x="614" y="216"/>
                        <a:pt x="611" y="204"/>
                        <a:pt x="593" y="197"/>
                      </a:cubicBezTo>
                      <a:cubicBezTo>
                        <a:pt x="592" y="197"/>
                        <a:pt x="591" y="196"/>
                        <a:pt x="590" y="196"/>
                      </a:cubicBezTo>
                      <a:cubicBezTo>
                        <a:pt x="583" y="194"/>
                        <a:pt x="577" y="193"/>
                        <a:pt x="570" y="1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" name="Freeform 44"/>
                <p:cNvSpPr>
                  <a:spLocks/>
                </p:cNvSpPr>
                <p:nvPr/>
              </p:nvSpPr>
              <p:spPr bwMode="auto">
                <a:xfrm>
                  <a:off x="1560" y="2043"/>
                  <a:ext cx="288" cy="192"/>
                </a:xfrm>
                <a:custGeom>
                  <a:avLst/>
                  <a:gdLst>
                    <a:gd name="T0" fmla="*/ 61 w 122"/>
                    <a:gd name="T1" fmla="*/ 0 h 81"/>
                    <a:gd name="T2" fmla="*/ 0 w 122"/>
                    <a:gd name="T3" fmla="*/ 61 h 81"/>
                    <a:gd name="T4" fmla="*/ 4 w 122"/>
                    <a:gd name="T5" fmla="*/ 81 h 81"/>
                    <a:gd name="T6" fmla="*/ 37 w 122"/>
                    <a:gd name="T7" fmla="*/ 81 h 81"/>
                    <a:gd name="T8" fmla="*/ 36 w 122"/>
                    <a:gd name="T9" fmla="*/ 74 h 81"/>
                    <a:gd name="T10" fmla="*/ 49 w 122"/>
                    <a:gd name="T11" fmla="*/ 74 h 81"/>
                    <a:gd name="T12" fmla="*/ 50 w 122"/>
                    <a:gd name="T13" fmla="*/ 81 h 81"/>
                    <a:gd name="T14" fmla="*/ 72 w 122"/>
                    <a:gd name="T15" fmla="*/ 81 h 81"/>
                    <a:gd name="T16" fmla="*/ 74 w 122"/>
                    <a:gd name="T17" fmla="*/ 77 h 81"/>
                    <a:gd name="T18" fmla="*/ 59 w 122"/>
                    <a:gd name="T19" fmla="*/ 66 h 81"/>
                    <a:gd name="T20" fmla="*/ 36 w 122"/>
                    <a:gd name="T21" fmla="*/ 44 h 81"/>
                    <a:gd name="T22" fmla="*/ 54 w 122"/>
                    <a:gd name="T23" fmla="*/ 25 h 81"/>
                    <a:gd name="T24" fmla="*/ 54 w 122"/>
                    <a:gd name="T25" fmla="*/ 16 h 81"/>
                    <a:gd name="T26" fmla="*/ 69 w 122"/>
                    <a:gd name="T27" fmla="*/ 16 h 81"/>
                    <a:gd name="T28" fmla="*/ 69 w 122"/>
                    <a:gd name="T29" fmla="*/ 25 h 81"/>
                    <a:gd name="T30" fmla="*/ 87 w 122"/>
                    <a:gd name="T31" fmla="*/ 45 h 81"/>
                    <a:gd name="T32" fmla="*/ 74 w 122"/>
                    <a:gd name="T33" fmla="*/ 45 h 81"/>
                    <a:gd name="T34" fmla="*/ 61 w 122"/>
                    <a:gd name="T35" fmla="*/ 33 h 81"/>
                    <a:gd name="T36" fmla="*/ 49 w 122"/>
                    <a:gd name="T37" fmla="*/ 43 h 81"/>
                    <a:gd name="T38" fmla="*/ 63 w 122"/>
                    <a:gd name="T39" fmla="*/ 53 h 81"/>
                    <a:gd name="T40" fmla="*/ 87 w 122"/>
                    <a:gd name="T41" fmla="*/ 75 h 81"/>
                    <a:gd name="T42" fmla="*/ 86 w 122"/>
                    <a:gd name="T43" fmla="*/ 81 h 81"/>
                    <a:gd name="T44" fmla="*/ 119 w 122"/>
                    <a:gd name="T45" fmla="*/ 81 h 81"/>
                    <a:gd name="T46" fmla="*/ 122 w 122"/>
                    <a:gd name="T47" fmla="*/ 61 h 81"/>
                    <a:gd name="T48" fmla="*/ 61 w 122"/>
                    <a:gd name="T49" fmla="*/ 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2" h="81">
                      <a:moveTo>
                        <a:pt x="61" y="0"/>
                      </a:moveTo>
                      <a:cubicBezTo>
                        <a:pt x="28" y="0"/>
                        <a:pt x="0" y="27"/>
                        <a:pt x="0" y="61"/>
                      </a:cubicBezTo>
                      <a:cubicBezTo>
                        <a:pt x="0" y="68"/>
                        <a:pt x="2" y="75"/>
                        <a:pt x="4" y="81"/>
                      </a:cubicBezTo>
                      <a:cubicBezTo>
                        <a:pt x="37" y="81"/>
                        <a:pt x="37" y="81"/>
                        <a:pt x="37" y="81"/>
                      </a:cubicBezTo>
                      <a:cubicBezTo>
                        <a:pt x="36" y="78"/>
                        <a:pt x="36" y="76"/>
                        <a:pt x="36" y="74"/>
                      </a:cubicBezTo>
                      <a:cubicBezTo>
                        <a:pt x="49" y="74"/>
                        <a:pt x="49" y="74"/>
                        <a:pt x="49" y="74"/>
                      </a:cubicBezTo>
                      <a:cubicBezTo>
                        <a:pt x="49" y="76"/>
                        <a:pt x="49" y="79"/>
                        <a:pt x="50" y="81"/>
                      </a:cubicBezTo>
                      <a:cubicBezTo>
                        <a:pt x="72" y="81"/>
                        <a:pt x="72" y="81"/>
                        <a:pt x="72" y="81"/>
                      </a:cubicBezTo>
                      <a:cubicBezTo>
                        <a:pt x="73" y="80"/>
                        <a:pt x="74" y="78"/>
                        <a:pt x="74" y="77"/>
                      </a:cubicBezTo>
                      <a:cubicBezTo>
                        <a:pt x="74" y="71"/>
                        <a:pt x="68" y="69"/>
                        <a:pt x="59" y="66"/>
                      </a:cubicBezTo>
                      <a:cubicBezTo>
                        <a:pt x="39" y="60"/>
                        <a:pt x="36" y="51"/>
                        <a:pt x="36" y="44"/>
                      </a:cubicBezTo>
                      <a:cubicBezTo>
                        <a:pt x="36" y="40"/>
                        <a:pt x="37" y="28"/>
                        <a:pt x="54" y="25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69" y="16"/>
                        <a:pt x="69" y="16"/>
                        <a:pt x="69" y="16"/>
                      </a:cubicBezTo>
                      <a:cubicBezTo>
                        <a:pt x="69" y="25"/>
                        <a:pt x="69" y="25"/>
                        <a:pt x="69" y="25"/>
                      </a:cubicBezTo>
                      <a:cubicBezTo>
                        <a:pt x="79" y="27"/>
                        <a:pt x="87" y="36"/>
                        <a:pt x="87" y="45"/>
                      </a:cubicBezTo>
                      <a:cubicBezTo>
                        <a:pt x="74" y="45"/>
                        <a:pt x="74" y="45"/>
                        <a:pt x="74" y="45"/>
                      </a:cubicBezTo>
                      <a:cubicBezTo>
                        <a:pt x="74" y="41"/>
                        <a:pt x="70" y="33"/>
                        <a:pt x="61" y="33"/>
                      </a:cubicBezTo>
                      <a:cubicBezTo>
                        <a:pt x="53" y="33"/>
                        <a:pt x="49" y="38"/>
                        <a:pt x="49" y="43"/>
                      </a:cubicBezTo>
                      <a:cubicBezTo>
                        <a:pt x="49" y="48"/>
                        <a:pt x="55" y="51"/>
                        <a:pt x="63" y="53"/>
                      </a:cubicBezTo>
                      <a:cubicBezTo>
                        <a:pt x="77" y="57"/>
                        <a:pt x="87" y="64"/>
                        <a:pt x="87" y="75"/>
                      </a:cubicBezTo>
                      <a:cubicBezTo>
                        <a:pt x="87" y="77"/>
                        <a:pt x="86" y="79"/>
                        <a:pt x="86" y="81"/>
                      </a:cubicBezTo>
                      <a:cubicBezTo>
                        <a:pt x="119" y="81"/>
                        <a:pt x="119" y="81"/>
                        <a:pt x="119" y="81"/>
                      </a:cubicBezTo>
                      <a:cubicBezTo>
                        <a:pt x="121" y="75"/>
                        <a:pt x="122" y="68"/>
                        <a:pt x="122" y="61"/>
                      </a:cubicBezTo>
                      <a:cubicBezTo>
                        <a:pt x="122" y="27"/>
                        <a:pt x="95" y="0"/>
                        <a:pt x="6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54" name="Group 53"/>
          <p:cNvGrpSpPr/>
          <p:nvPr/>
        </p:nvGrpSpPr>
        <p:grpSpPr>
          <a:xfrm>
            <a:off x="4286783" y="4663080"/>
            <a:ext cx="3889800" cy="766809"/>
            <a:chOff x="8286449" y="3276600"/>
            <a:chExt cx="3889800" cy="766809"/>
          </a:xfrm>
        </p:grpSpPr>
        <p:grpSp>
          <p:nvGrpSpPr>
            <p:cNvPr id="32" name="Group 31"/>
            <p:cNvGrpSpPr/>
            <p:nvPr/>
          </p:nvGrpSpPr>
          <p:grpSpPr>
            <a:xfrm>
              <a:off x="8286449" y="3276600"/>
              <a:ext cx="750346" cy="750346"/>
              <a:chOff x="7886936" y="2140869"/>
              <a:chExt cx="684000" cy="684000"/>
            </a:xfrm>
          </p:grpSpPr>
          <p:sp>
            <p:nvSpPr>
              <p:cNvPr id="33" name="Oval 32"/>
              <p:cNvSpPr/>
              <p:nvPr/>
            </p:nvSpPr>
            <p:spPr bwMode="gray">
              <a:xfrm>
                <a:off x="7886936" y="2140869"/>
                <a:ext cx="684000" cy="684000"/>
              </a:xfrm>
              <a:prstGeom prst="ellipse">
                <a:avLst/>
              </a:prstGeom>
              <a:solidFill>
                <a:srgbClr val="2800FF"/>
              </a:solidFill>
              <a:ln w="2857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pitchFamily="34" charset="0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8026790" y="2260057"/>
                <a:ext cx="444500" cy="460042"/>
                <a:chOff x="-815371" y="3290436"/>
                <a:chExt cx="681038" cy="704850"/>
              </a:xfrm>
            </p:grpSpPr>
            <p:sp>
              <p:nvSpPr>
                <p:cNvPr id="35" name="Freeform 25"/>
                <p:cNvSpPr>
                  <a:spLocks/>
                </p:cNvSpPr>
                <p:nvPr/>
              </p:nvSpPr>
              <p:spPr bwMode="auto">
                <a:xfrm>
                  <a:off x="-755046" y="3290436"/>
                  <a:ext cx="431800" cy="704850"/>
                </a:xfrm>
                <a:custGeom>
                  <a:avLst/>
                  <a:gdLst>
                    <a:gd name="T0" fmla="*/ 109 w 146"/>
                    <a:gd name="T1" fmla="*/ 24 h 238"/>
                    <a:gd name="T2" fmla="*/ 72 w 146"/>
                    <a:gd name="T3" fmla="*/ 1 h 238"/>
                    <a:gd name="T4" fmla="*/ 63 w 146"/>
                    <a:gd name="T5" fmla="*/ 1 h 238"/>
                    <a:gd name="T6" fmla="*/ 57 w 146"/>
                    <a:gd name="T7" fmla="*/ 7 h 238"/>
                    <a:gd name="T8" fmla="*/ 42 w 146"/>
                    <a:gd name="T9" fmla="*/ 47 h 238"/>
                    <a:gd name="T10" fmla="*/ 44 w 146"/>
                    <a:gd name="T11" fmla="*/ 58 h 238"/>
                    <a:gd name="T12" fmla="*/ 52 w 146"/>
                    <a:gd name="T13" fmla="*/ 61 h 238"/>
                    <a:gd name="T14" fmla="*/ 55 w 146"/>
                    <a:gd name="T15" fmla="*/ 60 h 238"/>
                    <a:gd name="T16" fmla="*/ 70 w 146"/>
                    <a:gd name="T17" fmla="*/ 55 h 238"/>
                    <a:gd name="T18" fmla="*/ 71 w 146"/>
                    <a:gd name="T19" fmla="*/ 57 h 238"/>
                    <a:gd name="T20" fmla="*/ 8 w 146"/>
                    <a:gd name="T21" fmla="*/ 217 h 238"/>
                    <a:gd name="T22" fmla="*/ 3 w 146"/>
                    <a:gd name="T23" fmla="*/ 232 h 238"/>
                    <a:gd name="T24" fmla="*/ 13 w 146"/>
                    <a:gd name="T25" fmla="*/ 238 h 238"/>
                    <a:gd name="T26" fmla="*/ 18 w 146"/>
                    <a:gd name="T27" fmla="*/ 237 h 238"/>
                    <a:gd name="T28" fmla="*/ 91 w 146"/>
                    <a:gd name="T29" fmla="*/ 48 h 238"/>
                    <a:gd name="T30" fmla="*/ 91 w 146"/>
                    <a:gd name="T31" fmla="*/ 48 h 238"/>
                    <a:gd name="T32" fmla="*/ 107 w 146"/>
                    <a:gd name="T33" fmla="*/ 42 h 238"/>
                    <a:gd name="T34" fmla="*/ 114 w 146"/>
                    <a:gd name="T35" fmla="*/ 34 h 238"/>
                    <a:gd name="T36" fmla="*/ 109 w 146"/>
                    <a:gd name="T37" fmla="*/ 24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6" h="238">
                      <a:moveTo>
                        <a:pt x="109" y="24"/>
                      </a:moveTo>
                      <a:cubicBezTo>
                        <a:pt x="72" y="1"/>
                        <a:pt x="72" y="1"/>
                        <a:pt x="72" y="1"/>
                      </a:cubicBezTo>
                      <a:cubicBezTo>
                        <a:pt x="70" y="0"/>
                        <a:pt x="66" y="0"/>
                        <a:pt x="63" y="1"/>
                      </a:cubicBezTo>
                      <a:cubicBezTo>
                        <a:pt x="60" y="2"/>
                        <a:pt x="58" y="4"/>
                        <a:pt x="57" y="7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0" y="50"/>
                        <a:pt x="41" y="55"/>
                        <a:pt x="44" y="58"/>
                      </a:cubicBezTo>
                      <a:cubicBezTo>
                        <a:pt x="46" y="60"/>
                        <a:pt x="49" y="61"/>
                        <a:pt x="52" y="61"/>
                      </a:cubicBezTo>
                      <a:cubicBezTo>
                        <a:pt x="53" y="61"/>
                        <a:pt x="54" y="61"/>
                        <a:pt x="55" y="60"/>
                      </a:cubicBezTo>
                      <a:cubicBezTo>
                        <a:pt x="70" y="55"/>
                        <a:pt x="70" y="55"/>
                        <a:pt x="70" y="55"/>
                      </a:cubicBezTo>
                      <a:cubicBezTo>
                        <a:pt x="70" y="56"/>
                        <a:pt x="70" y="56"/>
                        <a:pt x="71" y="57"/>
                      </a:cubicBezTo>
                      <a:cubicBezTo>
                        <a:pt x="72" y="61"/>
                        <a:pt x="116" y="166"/>
                        <a:pt x="8" y="217"/>
                      </a:cubicBezTo>
                      <a:cubicBezTo>
                        <a:pt x="3" y="219"/>
                        <a:pt x="0" y="226"/>
                        <a:pt x="3" y="232"/>
                      </a:cubicBezTo>
                      <a:cubicBezTo>
                        <a:pt x="5" y="236"/>
                        <a:pt x="9" y="238"/>
                        <a:pt x="13" y="238"/>
                      </a:cubicBezTo>
                      <a:cubicBezTo>
                        <a:pt x="14" y="238"/>
                        <a:pt x="16" y="238"/>
                        <a:pt x="18" y="237"/>
                      </a:cubicBezTo>
                      <a:cubicBezTo>
                        <a:pt x="146" y="177"/>
                        <a:pt x="91" y="49"/>
                        <a:pt x="91" y="48"/>
                      </a:cubicBezTo>
                      <a:cubicBezTo>
                        <a:pt x="91" y="48"/>
                        <a:pt x="91" y="48"/>
                        <a:pt x="91" y="48"/>
                      </a:cubicBezTo>
                      <a:cubicBezTo>
                        <a:pt x="107" y="42"/>
                        <a:pt x="107" y="42"/>
                        <a:pt x="107" y="42"/>
                      </a:cubicBezTo>
                      <a:cubicBezTo>
                        <a:pt x="110" y="41"/>
                        <a:pt x="113" y="38"/>
                        <a:pt x="114" y="34"/>
                      </a:cubicBezTo>
                      <a:cubicBezTo>
                        <a:pt x="114" y="30"/>
                        <a:pt x="112" y="26"/>
                        <a:pt x="109" y="2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  <p:sp>
              <p:nvSpPr>
                <p:cNvPr id="36" name="Freeform 26"/>
                <p:cNvSpPr>
                  <a:spLocks/>
                </p:cNvSpPr>
                <p:nvPr/>
              </p:nvSpPr>
              <p:spPr bwMode="auto">
                <a:xfrm>
                  <a:off x="-815371" y="3550786"/>
                  <a:ext cx="211138" cy="211138"/>
                </a:xfrm>
                <a:custGeom>
                  <a:avLst/>
                  <a:gdLst>
                    <a:gd name="T0" fmla="*/ 51 w 71"/>
                    <a:gd name="T1" fmla="*/ 36 h 71"/>
                    <a:gd name="T2" fmla="*/ 67 w 71"/>
                    <a:gd name="T3" fmla="*/ 20 h 71"/>
                    <a:gd name="T4" fmla="*/ 67 w 71"/>
                    <a:gd name="T5" fmla="*/ 5 h 71"/>
                    <a:gd name="T6" fmla="*/ 51 w 71"/>
                    <a:gd name="T7" fmla="*/ 5 h 71"/>
                    <a:gd name="T8" fmla="*/ 36 w 71"/>
                    <a:gd name="T9" fmla="*/ 20 h 71"/>
                    <a:gd name="T10" fmla="*/ 20 w 71"/>
                    <a:gd name="T11" fmla="*/ 5 h 71"/>
                    <a:gd name="T12" fmla="*/ 4 w 71"/>
                    <a:gd name="T13" fmla="*/ 5 h 71"/>
                    <a:gd name="T14" fmla="*/ 4 w 71"/>
                    <a:gd name="T15" fmla="*/ 20 h 71"/>
                    <a:gd name="T16" fmla="*/ 20 w 71"/>
                    <a:gd name="T17" fmla="*/ 36 h 71"/>
                    <a:gd name="T18" fmla="*/ 4 w 71"/>
                    <a:gd name="T19" fmla="*/ 52 h 71"/>
                    <a:gd name="T20" fmla="*/ 4 w 71"/>
                    <a:gd name="T21" fmla="*/ 68 h 71"/>
                    <a:gd name="T22" fmla="*/ 12 w 71"/>
                    <a:gd name="T23" fmla="*/ 71 h 71"/>
                    <a:gd name="T24" fmla="*/ 20 w 71"/>
                    <a:gd name="T25" fmla="*/ 68 h 71"/>
                    <a:gd name="T26" fmla="*/ 36 w 71"/>
                    <a:gd name="T27" fmla="*/ 52 h 71"/>
                    <a:gd name="T28" fmla="*/ 51 w 71"/>
                    <a:gd name="T29" fmla="*/ 68 h 71"/>
                    <a:gd name="T30" fmla="*/ 59 w 71"/>
                    <a:gd name="T31" fmla="*/ 71 h 71"/>
                    <a:gd name="T32" fmla="*/ 67 w 71"/>
                    <a:gd name="T33" fmla="*/ 68 h 71"/>
                    <a:gd name="T34" fmla="*/ 67 w 71"/>
                    <a:gd name="T35" fmla="*/ 52 h 71"/>
                    <a:gd name="T36" fmla="*/ 51 w 71"/>
                    <a:gd name="T37" fmla="*/ 3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1" h="71">
                      <a:moveTo>
                        <a:pt x="51" y="36"/>
                      </a:moveTo>
                      <a:cubicBezTo>
                        <a:pt x="67" y="20"/>
                        <a:pt x="67" y="20"/>
                        <a:pt x="67" y="20"/>
                      </a:cubicBezTo>
                      <a:cubicBezTo>
                        <a:pt x="71" y="16"/>
                        <a:pt x="71" y="9"/>
                        <a:pt x="67" y="5"/>
                      </a:cubicBezTo>
                      <a:cubicBezTo>
                        <a:pt x="63" y="0"/>
                        <a:pt x="56" y="0"/>
                        <a:pt x="51" y="5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15" y="0"/>
                        <a:pt x="8" y="0"/>
                        <a:pt x="4" y="5"/>
                      </a:cubicBezTo>
                      <a:cubicBezTo>
                        <a:pt x="0" y="9"/>
                        <a:pt x="0" y="16"/>
                        <a:pt x="4" y="20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4" y="52"/>
                        <a:pt x="4" y="52"/>
                        <a:pt x="4" y="52"/>
                      </a:cubicBezTo>
                      <a:cubicBezTo>
                        <a:pt x="0" y="56"/>
                        <a:pt x="0" y="63"/>
                        <a:pt x="4" y="68"/>
                      </a:cubicBezTo>
                      <a:cubicBezTo>
                        <a:pt x="6" y="70"/>
                        <a:pt x="9" y="71"/>
                        <a:pt x="12" y="71"/>
                      </a:cubicBezTo>
                      <a:cubicBezTo>
                        <a:pt x="15" y="71"/>
                        <a:pt x="18" y="70"/>
                        <a:pt x="20" y="68"/>
                      </a:cubicBezTo>
                      <a:cubicBezTo>
                        <a:pt x="36" y="52"/>
                        <a:pt x="36" y="52"/>
                        <a:pt x="36" y="52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3" y="70"/>
                        <a:pt x="56" y="71"/>
                        <a:pt x="59" y="71"/>
                      </a:cubicBezTo>
                      <a:cubicBezTo>
                        <a:pt x="62" y="71"/>
                        <a:pt x="65" y="70"/>
                        <a:pt x="67" y="68"/>
                      </a:cubicBezTo>
                      <a:cubicBezTo>
                        <a:pt x="71" y="63"/>
                        <a:pt x="71" y="56"/>
                        <a:pt x="67" y="52"/>
                      </a:cubicBezTo>
                      <a:lnTo>
                        <a:pt x="51" y="36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  <p:sp>
              <p:nvSpPr>
                <p:cNvPr id="37" name="Freeform 27"/>
                <p:cNvSpPr>
                  <a:spLocks/>
                </p:cNvSpPr>
                <p:nvPr/>
              </p:nvSpPr>
              <p:spPr bwMode="auto">
                <a:xfrm>
                  <a:off x="-432783" y="3773036"/>
                  <a:ext cx="212725" cy="207963"/>
                </a:xfrm>
                <a:custGeom>
                  <a:avLst/>
                  <a:gdLst>
                    <a:gd name="T0" fmla="*/ 52 w 72"/>
                    <a:gd name="T1" fmla="*/ 36 h 70"/>
                    <a:gd name="T2" fmla="*/ 67 w 72"/>
                    <a:gd name="T3" fmla="*/ 20 h 70"/>
                    <a:gd name="T4" fmla="*/ 67 w 72"/>
                    <a:gd name="T5" fmla="*/ 4 h 70"/>
                    <a:gd name="T6" fmla="*/ 52 w 72"/>
                    <a:gd name="T7" fmla="*/ 4 h 70"/>
                    <a:gd name="T8" fmla="*/ 36 w 72"/>
                    <a:gd name="T9" fmla="*/ 20 h 70"/>
                    <a:gd name="T10" fmla="*/ 20 w 72"/>
                    <a:gd name="T11" fmla="*/ 4 h 70"/>
                    <a:gd name="T12" fmla="*/ 4 w 72"/>
                    <a:gd name="T13" fmla="*/ 4 h 70"/>
                    <a:gd name="T14" fmla="*/ 4 w 72"/>
                    <a:gd name="T15" fmla="*/ 20 h 70"/>
                    <a:gd name="T16" fmla="*/ 20 w 72"/>
                    <a:gd name="T17" fmla="*/ 36 h 70"/>
                    <a:gd name="T18" fmla="*/ 4 w 72"/>
                    <a:gd name="T19" fmla="*/ 51 h 70"/>
                    <a:gd name="T20" fmla="*/ 4 w 72"/>
                    <a:gd name="T21" fmla="*/ 67 h 70"/>
                    <a:gd name="T22" fmla="*/ 12 w 72"/>
                    <a:gd name="T23" fmla="*/ 70 h 70"/>
                    <a:gd name="T24" fmla="*/ 20 w 72"/>
                    <a:gd name="T25" fmla="*/ 67 h 70"/>
                    <a:gd name="T26" fmla="*/ 36 w 72"/>
                    <a:gd name="T27" fmla="*/ 51 h 70"/>
                    <a:gd name="T28" fmla="*/ 52 w 72"/>
                    <a:gd name="T29" fmla="*/ 67 h 70"/>
                    <a:gd name="T30" fmla="*/ 60 w 72"/>
                    <a:gd name="T31" fmla="*/ 70 h 70"/>
                    <a:gd name="T32" fmla="*/ 67 w 72"/>
                    <a:gd name="T33" fmla="*/ 67 h 70"/>
                    <a:gd name="T34" fmla="*/ 67 w 72"/>
                    <a:gd name="T35" fmla="*/ 51 h 70"/>
                    <a:gd name="T36" fmla="*/ 52 w 72"/>
                    <a:gd name="T37" fmla="*/ 3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2" h="70">
                      <a:moveTo>
                        <a:pt x="52" y="36"/>
                      </a:moveTo>
                      <a:cubicBezTo>
                        <a:pt x="67" y="20"/>
                        <a:pt x="67" y="20"/>
                        <a:pt x="67" y="20"/>
                      </a:cubicBezTo>
                      <a:cubicBezTo>
                        <a:pt x="72" y="15"/>
                        <a:pt x="72" y="8"/>
                        <a:pt x="67" y="4"/>
                      </a:cubicBezTo>
                      <a:cubicBezTo>
                        <a:pt x="63" y="0"/>
                        <a:pt x="56" y="0"/>
                        <a:pt x="52" y="4"/>
                      </a:cubicBezTo>
                      <a:cubicBezTo>
                        <a:pt x="36" y="20"/>
                        <a:pt x="36" y="20"/>
                        <a:pt x="36" y="20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16" y="0"/>
                        <a:pt x="9" y="0"/>
                        <a:pt x="4" y="4"/>
                      </a:cubicBezTo>
                      <a:cubicBezTo>
                        <a:pt x="0" y="8"/>
                        <a:pt x="0" y="15"/>
                        <a:pt x="4" y="20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4" y="51"/>
                        <a:pt x="4" y="51"/>
                        <a:pt x="4" y="51"/>
                      </a:cubicBezTo>
                      <a:cubicBezTo>
                        <a:pt x="0" y="56"/>
                        <a:pt x="0" y="63"/>
                        <a:pt x="4" y="67"/>
                      </a:cubicBezTo>
                      <a:cubicBezTo>
                        <a:pt x="7" y="69"/>
                        <a:pt x="9" y="70"/>
                        <a:pt x="12" y="70"/>
                      </a:cubicBezTo>
                      <a:cubicBezTo>
                        <a:pt x="15" y="70"/>
                        <a:pt x="18" y="69"/>
                        <a:pt x="20" y="67"/>
                      </a:cubicBezTo>
                      <a:cubicBezTo>
                        <a:pt x="36" y="51"/>
                        <a:pt x="36" y="51"/>
                        <a:pt x="36" y="51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54" y="69"/>
                        <a:pt x="57" y="70"/>
                        <a:pt x="60" y="70"/>
                      </a:cubicBezTo>
                      <a:cubicBezTo>
                        <a:pt x="62" y="70"/>
                        <a:pt x="65" y="69"/>
                        <a:pt x="67" y="67"/>
                      </a:cubicBezTo>
                      <a:cubicBezTo>
                        <a:pt x="72" y="63"/>
                        <a:pt x="72" y="56"/>
                        <a:pt x="67" y="51"/>
                      </a:cubicBezTo>
                      <a:lnTo>
                        <a:pt x="52" y="36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  <p:sp>
              <p:nvSpPr>
                <p:cNvPr id="38" name="Freeform 28"/>
                <p:cNvSpPr>
                  <a:spLocks noEditPoints="1"/>
                </p:cNvSpPr>
                <p:nvPr/>
              </p:nvSpPr>
              <p:spPr bwMode="auto">
                <a:xfrm>
                  <a:off x="-370871" y="3482523"/>
                  <a:ext cx="236538" cy="236538"/>
                </a:xfrm>
                <a:custGeom>
                  <a:avLst/>
                  <a:gdLst>
                    <a:gd name="T0" fmla="*/ 40 w 80"/>
                    <a:gd name="T1" fmla="*/ 80 h 80"/>
                    <a:gd name="T2" fmla="*/ 0 w 80"/>
                    <a:gd name="T3" fmla="*/ 40 h 80"/>
                    <a:gd name="T4" fmla="*/ 40 w 80"/>
                    <a:gd name="T5" fmla="*/ 0 h 80"/>
                    <a:gd name="T6" fmla="*/ 80 w 80"/>
                    <a:gd name="T7" fmla="*/ 40 h 80"/>
                    <a:gd name="T8" fmla="*/ 40 w 80"/>
                    <a:gd name="T9" fmla="*/ 80 h 80"/>
                    <a:gd name="T10" fmla="*/ 40 w 80"/>
                    <a:gd name="T11" fmla="*/ 21 h 80"/>
                    <a:gd name="T12" fmla="*/ 21 w 80"/>
                    <a:gd name="T13" fmla="*/ 40 h 80"/>
                    <a:gd name="T14" fmla="*/ 40 w 80"/>
                    <a:gd name="T15" fmla="*/ 60 h 80"/>
                    <a:gd name="T16" fmla="*/ 59 w 80"/>
                    <a:gd name="T17" fmla="*/ 40 h 80"/>
                    <a:gd name="T18" fmla="*/ 40 w 80"/>
                    <a:gd name="T19" fmla="*/ 21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80">
                      <a:moveTo>
                        <a:pt x="40" y="80"/>
                      </a:moveTo>
                      <a:cubicBezTo>
                        <a:pt x="18" y="80"/>
                        <a:pt x="0" y="62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80" y="18"/>
                        <a:pt x="80" y="40"/>
                      </a:cubicBezTo>
                      <a:cubicBezTo>
                        <a:pt x="80" y="62"/>
                        <a:pt x="62" y="80"/>
                        <a:pt x="40" y="80"/>
                      </a:cubicBezTo>
                      <a:close/>
                      <a:moveTo>
                        <a:pt x="40" y="21"/>
                      </a:moveTo>
                      <a:cubicBezTo>
                        <a:pt x="29" y="21"/>
                        <a:pt x="21" y="30"/>
                        <a:pt x="21" y="40"/>
                      </a:cubicBezTo>
                      <a:cubicBezTo>
                        <a:pt x="21" y="51"/>
                        <a:pt x="29" y="60"/>
                        <a:pt x="40" y="60"/>
                      </a:cubicBezTo>
                      <a:cubicBezTo>
                        <a:pt x="50" y="60"/>
                        <a:pt x="59" y="51"/>
                        <a:pt x="59" y="40"/>
                      </a:cubicBezTo>
                      <a:cubicBezTo>
                        <a:pt x="59" y="30"/>
                        <a:pt x="50" y="21"/>
                        <a:pt x="40" y="2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9067289" y="3293601"/>
              <a:ext cx="3108960" cy="74980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400" b="1" dirty="0"/>
                <a:t>Proof of Concepts </a:t>
              </a:r>
              <a:r>
                <a:rPr lang="en-US" sz="1400" dirty="0"/>
                <a:t>are executed to validate and refine the Architecture blueprint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286448" y="4663080"/>
            <a:ext cx="3889787" cy="822185"/>
            <a:chOff x="8286448" y="4663080"/>
            <a:chExt cx="3889787" cy="822185"/>
          </a:xfrm>
        </p:grpSpPr>
        <p:grpSp>
          <p:nvGrpSpPr>
            <p:cNvPr id="40" name="Group 39"/>
            <p:cNvGrpSpPr/>
            <p:nvPr/>
          </p:nvGrpSpPr>
          <p:grpSpPr>
            <a:xfrm>
              <a:off x="8286448" y="4734918"/>
              <a:ext cx="750347" cy="750347"/>
              <a:chOff x="7891108" y="5070906"/>
              <a:chExt cx="684000" cy="684000"/>
            </a:xfrm>
          </p:grpSpPr>
          <p:sp>
            <p:nvSpPr>
              <p:cNvPr id="41" name="Oval 40"/>
              <p:cNvSpPr/>
              <p:nvPr/>
            </p:nvSpPr>
            <p:spPr bwMode="gray">
              <a:xfrm>
                <a:off x="7891108" y="5070906"/>
                <a:ext cx="684000" cy="684000"/>
              </a:xfrm>
              <a:prstGeom prst="ellipse">
                <a:avLst/>
              </a:prstGeom>
              <a:solidFill>
                <a:srgbClr val="2800FF"/>
              </a:solidFill>
              <a:ln w="2857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pitchFamily="34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8042395" y="5190471"/>
                <a:ext cx="381427" cy="444871"/>
                <a:chOff x="663576" y="3924301"/>
                <a:chExt cx="792163" cy="923925"/>
              </a:xfrm>
            </p:grpSpPr>
            <p:sp>
              <p:nvSpPr>
                <p:cNvPr id="43" name="Rectangle 26"/>
                <p:cNvSpPr>
                  <a:spLocks noChangeArrowheads="1"/>
                </p:cNvSpPr>
                <p:nvPr/>
              </p:nvSpPr>
              <p:spPr bwMode="auto">
                <a:xfrm>
                  <a:off x="1165226" y="4767263"/>
                  <a:ext cx="196850" cy="8096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  <p:sp>
              <p:nvSpPr>
                <p:cNvPr id="44" name="Oval 27"/>
                <p:cNvSpPr>
                  <a:spLocks noChangeArrowheads="1"/>
                </p:cNvSpPr>
                <p:nvPr/>
              </p:nvSpPr>
              <p:spPr bwMode="auto">
                <a:xfrm>
                  <a:off x="1046163" y="4587876"/>
                  <a:ext cx="26988" cy="28575"/>
                </a:xfrm>
                <a:prstGeom prst="ellipse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  <p:sp>
              <p:nvSpPr>
                <p:cNvPr id="45" name="Rectangle 28"/>
                <p:cNvSpPr>
                  <a:spLocks noChangeArrowheads="1"/>
                </p:cNvSpPr>
                <p:nvPr/>
              </p:nvSpPr>
              <p:spPr bwMode="auto">
                <a:xfrm>
                  <a:off x="757238" y="4767263"/>
                  <a:ext cx="196850" cy="80963"/>
                </a:xfrm>
                <a:prstGeom prst="rect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  <p:sp>
              <p:nvSpPr>
                <p:cNvPr id="46" name="Freeform 29"/>
                <p:cNvSpPr>
                  <a:spLocks noEditPoints="1"/>
                </p:cNvSpPr>
                <p:nvPr/>
              </p:nvSpPr>
              <p:spPr bwMode="auto">
                <a:xfrm>
                  <a:off x="663576" y="3924301"/>
                  <a:ext cx="792163" cy="825500"/>
                </a:xfrm>
                <a:custGeom>
                  <a:avLst/>
                  <a:gdLst>
                    <a:gd name="T0" fmla="*/ 2320 w 2432"/>
                    <a:gd name="T1" fmla="*/ 1326 h 2535"/>
                    <a:gd name="T2" fmla="*/ 2077 w 2432"/>
                    <a:gd name="T3" fmla="*/ 907 h 2535"/>
                    <a:gd name="T4" fmla="*/ 1899 w 2432"/>
                    <a:gd name="T5" fmla="*/ 0 h 2535"/>
                    <a:gd name="T6" fmla="*/ 361 w 2432"/>
                    <a:gd name="T7" fmla="*/ 899 h 2535"/>
                    <a:gd name="T8" fmla="*/ 349 w 2432"/>
                    <a:gd name="T9" fmla="*/ 917 h 2535"/>
                    <a:gd name="T10" fmla="*/ 16 w 2432"/>
                    <a:gd name="T11" fmla="*/ 1837 h 2535"/>
                    <a:gd name="T12" fmla="*/ 43 w 2432"/>
                    <a:gd name="T13" fmla="*/ 2064 h 2535"/>
                    <a:gd name="T14" fmla="*/ 416 w 2432"/>
                    <a:gd name="T15" fmla="*/ 2535 h 2535"/>
                    <a:gd name="T16" fmla="*/ 99 w 2432"/>
                    <a:gd name="T17" fmla="*/ 2031 h 2535"/>
                    <a:gd name="T18" fmla="*/ 351 w 2432"/>
                    <a:gd name="T19" fmla="*/ 1045 h 2535"/>
                    <a:gd name="T20" fmla="*/ 361 w 2432"/>
                    <a:gd name="T21" fmla="*/ 1343 h 2535"/>
                    <a:gd name="T22" fmla="*/ 356 w 2432"/>
                    <a:gd name="T23" fmla="*/ 1351 h 2535"/>
                    <a:gd name="T24" fmla="*/ 236 w 2432"/>
                    <a:gd name="T25" fmla="*/ 1515 h 2535"/>
                    <a:gd name="T26" fmla="*/ 356 w 2432"/>
                    <a:gd name="T27" fmla="*/ 1874 h 2535"/>
                    <a:gd name="T28" fmla="*/ 354 w 2432"/>
                    <a:gd name="T29" fmla="*/ 1975 h 2535"/>
                    <a:gd name="T30" fmla="*/ 364 w 2432"/>
                    <a:gd name="T31" fmla="*/ 2208 h 2535"/>
                    <a:gd name="T32" fmla="*/ 413 w 2432"/>
                    <a:gd name="T33" fmla="*/ 2207 h 2535"/>
                    <a:gd name="T34" fmla="*/ 419 w 2432"/>
                    <a:gd name="T35" fmla="*/ 2198 h 2535"/>
                    <a:gd name="T36" fmla="*/ 423 w 2432"/>
                    <a:gd name="T37" fmla="*/ 1868 h 2535"/>
                    <a:gd name="T38" fmla="*/ 361 w 2432"/>
                    <a:gd name="T39" fmla="*/ 1726 h 2535"/>
                    <a:gd name="T40" fmla="*/ 301 w 2432"/>
                    <a:gd name="T41" fmla="*/ 1515 h 2535"/>
                    <a:gd name="T42" fmla="*/ 361 w 2432"/>
                    <a:gd name="T43" fmla="*/ 1417 h 2535"/>
                    <a:gd name="T44" fmla="*/ 462 w 2432"/>
                    <a:gd name="T45" fmla="*/ 1470 h 2535"/>
                    <a:gd name="T46" fmla="*/ 556 w 2432"/>
                    <a:gd name="T47" fmla="*/ 1805 h 2535"/>
                    <a:gd name="T48" fmla="*/ 765 w 2432"/>
                    <a:gd name="T49" fmla="*/ 2119 h 2535"/>
                    <a:gd name="T50" fmla="*/ 786 w 2432"/>
                    <a:gd name="T51" fmla="*/ 2252 h 2535"/>
                    <a:gd name="T52" fmla="*/ 763 w 2432"/>
                    <a:gd name="T53" fmla="*/ 2535 h 2535"/>
                    <a:gd name="T54" fmla="*/ 851 w 2432"/>
                    <a:gd name="T55" fmla="*/ 2252 h 2535"/>
                    <a:gd name="T56" fmla="*/ 1212 w 2432"/>
                    <a:gd name="T57" fmla="*/ 2281 h 2535"/>
                    <a:gd name="T58" fmla="*/ 1582 w 2432"/>
                    <a:gd name="T59" fmla="*/ 2252 h 2535"/>
                    <a:gd name="T60" fmla="*/ 1670 w 2432"/>
                    <a:gd name="T61" fmla="*/ 2535 h 2535"/>
                    <a:gd name="T62" fmla="*/ 1647 w 2432"/>
                    <a:gd name="T63" fmla="*/ 2252 h 2535"/>
                    <a:gd name="T64" fmla="*/ 1668 w 2432"/>
                    <a:gd name="T65" fmla="*/ 2119 h 2535"/>
                    <a:gd name="T66" fmla="*/ 1877 w 2432"/>
                    <a:gd name="T67" fmla="*/ 1805 h 2535"/>
                    <a:gd name="T68" fmla="*/ 1971 w 2432"/>
                    <a:gd name="T69" fmla="*/ 1470 h 2535"/>
                    <a:gd name="T70" fmla="*/ 2072 w 2432"/>
                    <a:gd name="T71" fmla="*/ 1417 h 2535"/>
                    <a:gd name="T72" fmla="*/ 2132 w 2432"/>
                    <a:gd name="T73" fmla="*/ 1515 h 2535"/>
                    <a:gd name="T74" fmla="*/ 2072 w 2432"/>
                    <a:gd name="T75" fmla="*/ 1726 h 2535"/>
                    <a:gd name="T76" fmla="*/ 2010 w 2432"/>
                    <a:gd name="T77" fmla="*/ 1868 h 2535"/>
                    <a:gd name="T78" fmla="*/ 2014 w 2432"/>
                    <a:gd name="T79" fmla="*/ 2198 h 2535"/>
                    <a:gd name="T80" fmla="*/ 2019 w 2432"/>
                    <a:gd name="T81" fmla="*/ 2207 h 2535"/>
                    <a:gd name="T82" fmla="*/ 2068 w 2432"/>
                    <a:gd name="T83" fmla="*/ 2208 h 2535"/>
                    <a:gd name="T84" fmla="*/ 2079 w 2432"/>
                    <a:gd name="T85" fmla="*/ 1975 h 2535"/>
                    <a:gd name="T86" fmla="*/ 2077 w 2432"/>
                    <a:gd name="T87" fmla="*/ 1874 h 2535"/>
                    <a:gd name="T88" fmla="*/ 2197 w 2432"/>
                    <a:gd name="T89" fmla="*/ 1515 h 2535"/>
                    <a:gd name="T90" fmla="*/ 2077 w 2432"/>
                    <a:gd name="T91" fmla="*/ 1351 h 2535"/>
                    <a:gd name="T92" fmla="*/ 2072 w 2432"/>
                    <a:gd name="T93" fmla="*/ 1343 h 2535"/>
                    <a:gd name="T94" fmla="*/ 2082 w 2432"/>
                    <a:gd name="T95" fmla="*/ 1045 h 2535"/>
                    <a:gd name="T96" fmla="*/ 2334 w 2432"/>
                    <a:gd name="T97" fmla="*/ 2031 h 2535"/>
                    <a:gd name="T98" fmla="*/ 2017 w 2432"/>
                    <a:gd name="T99" fmla="*/ 2535 h 2535"/>
                    <a:gd name="T100" fmla="*/ 2390 w 2432"/>
                    <a:gd name="T101" fmla="*/ 2064 h 2535"/>
                    <a:gd name="T102" fmla="*/ 2417 w 2432"/>
                    <a:gd name="T103" fmla="*/ 1837 h 2535"/>
                    <a:gd name="T104" fmla="*/ 993 w 2432"/>
                    <a:gd name="T105" fmla="*/ 2021 h 2535"/>
                    <a:gd name="T106" fmla="*/ 1216 w 2432"/>
                    <a:gd name="T107" fmla="*/ 2175 h 2535"/>
                    <a:gd name="T108" fmla="*/ 1311 w 2432"/>
                    <a:gd name="T109" fmla="*/ 2081 h 2535"/>
                    <a:gd name="T110" fmla="*/ 1380 w 2432"/>
                    <a:gd name="T111" fmla="*/ 2081 h 2535"/>
                    <a:gd name="T112" fmla="*/ 1440 w 2432"/>
                    <a:gd name="T113" fmla="*/ 2141 h 2535"/>
                    <a:gd name="T114" fmla="*/ 1816 w 2432"/>
                    <a:gd name="T115" fmla="*/ 1779 h 2535"/>
                    <a:gd name="T116" fmla="*/ 698 w 2432"/>
                    <a:gd name="T117" fmla="*/ 1885 h 2535"/>
                    <a:gd name="T118" fmla="*/ 588 w 2432"/>
                    <a:gd name="T119" fmla="*/ 1658 h 2535"/>
                    <a:gd name="T120" fmla="*/ 1893 w 2432"/>
                    <a:gd name="T121" fmla="*/ 176 h 2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432" h="2535">
                      <a:moveTo>
                        <a:pt x="2417" y="1837"/>
                      </a:moveTo>
                      <a:cubicBezTo>
                        <a:pt x="2380" y="1642"/>
                        <a:pt x="2325" y="1340"/>
                        <a:pt x="2324" y="1337"/>
                      </a:cubicBezTo>
                      <a:cubicBezTo>
                        <a:pt x="2323" y="1333"/>
                        <a:pt x="2322" y="1329"/>
                        <a:pt x="2320" y="1326"/>
                      </a:cubicBezTo>
                      <a:cubicBezTo>
                        <a:pt x="2320" y="1326"/>
                        <a:pt x="2126" y="991"/>
                        <a:pt x="2084" y="917"/>
                      </a:cubicBezTo>
                      <a:cubicBezTo>
                        <a:pt x="2083" y="916"/>
                        <a:pt x="2082" y="915"/>
                        <a:pt x="2082" y="914"/>
                      </a:cubicBezTo>
                      <a:cubicBezTo>
                        <a:pt x="2080" y="911"/>
                        <a:pt x="2078" y="909"/>
                        <a:pt x="2077" y="907"/>
                      </a:cubicBezTo>
                      <a:cubicBezTo>
                        <a:pt x="2075" y="904"/>
                        <a:pt x="2074" y="902"/>
                        <a:pt x="2072" y="899"/>
                      </a:cubicBezTo>
                      <a:cubicBezTo>
                        <a:pt x="2072" y="173"/>
                        <a:pt x="2072" y="173"/>
                        <a:pt x="2072" y="173"/>
                      </a:cubicBezTo>
                      <a:cubicBezTo>
                        <a:pt x="2072" y="77"/>
                        <a:pt x="1995" y="0"/>
                        <a:pt x="1899" y="0"/>
                      </a:cubicBezTo>
                      <a:cubicBezTo>
                        <a:pt x="533" y="0"/>
                        <a:pt x="533" y="0"/>
                        <a:pt x="533" y="0"/>
                      </a:cubicBezTo>
                      <a:cubicBezTo>
                        <a:pt x="438" y="0"/>
                        <a:pt x="361" y="77"/>
                        <a:pt x="361" y="173"/>
                      </a:cubicBezTo>
                      <a:cubicBezTo>
                        <a:pt x="361" y="899"/>
                        <a:pt x="361" y="899"/>
                        <a:pt x="361" y="899"/>
                      </a:cubicBezTo>
                      <a:cubicBezTo>
                        <a:pt x="359" y="902"/>
                        <a:pt x="358" y="904"/>
                        <a:pt x="356" y="907"/>
                      </a:cubicBezTo>
                      <a:cubicBezTo>
                        <a:pt x="355" y="909"/>
                        <a:pt x="353" y="911"/>
                        <a:pt x="351" y="914"/>
                      </a:cubicBezTo>
                      <a:cubicBezTo>
                        <a:pt x="351" y="915"/>
                        <a:pt x="350" y="916"/>
                        <a:pt x="349" y="917"/>
                      </a:cubicBezTo>
                      <a:cubicBezTo>
                        <a:pt x="307" y="991"/>
                        <a:pt x="113" y="1326"/>
                        <a:pt x="113" y="1326"/>
                      </a:cubicBezTo>
                      <a:cubicBezTo>
                        <a:pt x="111" y="1329"/>
                        <a:pt x="110" y="1333"/>
                        <a:pt x="109" y="1337"/>
                      </a:cubicBezTo>
                      <a:cubicBezTo>
                        <a:pt x="108" y="1340"/>
                        <a:pt x="53" y="1642"/>
                        <a:pt x="16" y="1837"/>
                      </a:cubicBezTo>
                      <a:cubicBezTo>
                        <a:pt x="1" y="1914"/>
                        <a:pt x="0" y="1954"/>
                        <a:pt x="12" y="1992"/>
                      </a:cubicBezTo>
                      <a:cubicBezTo>
                        <a:pt x="18" y="2014"/>
                        <a:pt x="28" y="2034"/>
                        <a:pt x="41" y="2060"/>
                      </a:cubicBezTo>
                      <a:cubicBezTo>
                        <a:pt x="43" y="2064"/>
                        <a:pt x="43" y="2064"/>
                        <a:pt x="43" y="2064"/>
                      </a:cubicBezTo>
                      <a:cubicBezTo>
                        <a:pt x="78" y="2135"/>
                        <a:pt x="277" y="2442"/>
                        <a:pt x="338" y="2535"/>
                      </a:cubicBezTo>
                      <a:cubicBezTo>
                        <a:pt x="416" y="2535"/>
                        <a:pt x="416" y="2535"/>
                        <a:pt x="416" y="2535"/>
                      </a:cubicBezTo>
                      <a:cubicBezTo>
                        <a:pt x="416" y="2535"/>
                        <a:pt x="416" y="2535"/>
                        <a:pt x="416" y="2535"/>
                      </a:cubicBezTo>
                      <a:cubicBezTo>
                        <a:pt x="415" y="2532"/>
                        <a:pt x="413" y="2529"/>
                        <a:pt x="411" y="2526"/>
                      </a:cubicBezTo>
                      <a:cubicBezTo>
                        <a:pt x="408" y="2522"/>
                        <a:pt x="141" y="2113"/>
                        <a:pt x="101" y="2035"/>
                      </a:cubicBezTo>
                      <a:cubicBezTo>
                        <a:pt x="99" y="2031"/>
                        <a:pt x="99" y="2031"/>
                        <a:pt x="99" y="2031"/>
                      </a:cubicBezTo>
                      <a:cubicBezTo>
                        <a:pt x="69" y="1971"/>
                        <a:pt x="60" y="1953"/>
                        <a:pt x="80" y="1849"/>
                      </a:cubicBezTo>
                      <a:cubicBezTo>
                        <a:pt x="115" y="1669"/>
                        <a:pt x="165" y="1396"/>
                        <a:pt x="173" y="1354"/>
                      </a:cubicBezTo>
                      <a:cubicBezTo>
                        <a:pt x="190" y="1324"/>
                        <a:pt x="286" y="1158"/>
                        <a:pt x="351" y="1045"/>
                      </a:cubicBezTo>
                      <a:cubicBezTo>
                        <a:pt x="353" y="1042"/>
                        <a:pt x="355" y="1039"/>
                        <a:pt x="356" y="1037"/>
                      </a:cubicBezTo>
                      <a:cubicBezTo>
                        <a:pt x="358" y="1034"/>
                        <a:pt x="359" y="1031"/>
                        <a:pt x="361" y="1028"/>
                      </a:cubicBezTo>
                      <a:cubicBezTo>
                        <a:pt x="361" y="1343"/>
                        <a:pt x="361" y="1343"/>
                        <a:pt x="361" y="1343"/>
                      </a:cubicBezTo>
                      <a:cubicBezTo>
                        <a:pt x="359" y="1347"/>
                        <a:pt x="358" y="1350"/>
                        <a:pt x="358" y="1350"/>
                      </a:cubicBezTo>
                      <a:cubicBezTo>
                        <a:pt x="358" y="1350"/>
                        <a:pt x="358" y="1350"/>
                        <a:pt x="358" y="1350"/>
                      </a:cubicBezTo>
                      <a:cubicBezTo>
                        <a:pt x="357" y="1350"/>
                        <a:pt x="357" y="1350"/>
                        <a:pt x="356" y="1351"/>
                      </a:cubicBezTo>
                      <a:cubicBezTo>
                        <a:pt x="355" y="1351"/>
                        <a:pt x="353" y="1351"/>
                        <a:pt x="351" y="1351"/>
                      </a:cubicBezTo>
                      <a:cubicBezTo>
                        <a:pt x="349" y="1352"/>
                        <a:pt x="347" y="1352"/>
                        <a:pt x="344" y="1353"/>
                      </a:cubicBezTo>
                      <a:cubicBezTo>
                        <a:pt x="278" y="1371"/>
                        <a:pt x="236" y="1435"/>
                        <a:pt x="236" y="1515"/>
                      </a:cubicBezTo>
                      <a:cubicBezTo>
                        <a:pt x="236" y="1617"/>
                        <a:pt x="291" y="1734"/>
                        <a:pt x="328" y="1811"/>
                      </a:cubicBezTo>
                      <a:cubicBezTo>
                        <a:pt x="337" y="1830"/>
                        <a:pt x="345" y="1848"/>
                        <a:pt x="351" y="1862"/>
                      </a:cubicBezTo>
                      <a:cubicBezTo>
                        <a:pt x="353" y="1867"/>
                        <a:pt x="355" y="1871"/>
                        <a:pt x="356" y="1874"/>
                      </a:cubicBezTo>
                      <a:cubicBezTo>
                        <a:pt x="357" y="1878"/>
                        <a:pt x="358" y="1881"/>
                        <a:pt x="359" y="1883"/>
                      </a:cubicBezTo>
                      <a:cubicBezTo>
                        <a:pt x="362" y="1896"/>
                        <a:pt x="359" y="1925"/>
                        <a:pt x="356" y="1956"/>
                      </a:cubicBezTo>
                      <a:cubicBezTo>
                        <a:pt x="356" y="1963"/>
                        <a:pt x="355" y="1969"/>
                        <a:pt x="354" y="1975"/>
                      </a:cubicBezTo>
                      <a:cubicBezTo>
                        <a:pt x="353" y="1983"/>
                        <a:pt x="352" y="1992"/>
                        <a:pt x="351" y="2001"/>
                      </a:cubicBezTo>
                      <a:cubicBezTo>
                        <a:pt x="345" y="2064"/>
                        <a:pt x="340" y="2137"/>
                        <a:pt x="357" y="2196"/>
                      </a:cubicBezTo>
                      <a:cubicBezTo>
                        <a:pt x="359" y="2200"/>
                        <a:pt x="361" y="2205"/>
                        <a:pt x="364" y="2208"/>
                      </a:cubicBezTo>
                      <a:cubicBezTo>
                        <a:pt x="373" y="2217"/>
                        <a:pt x="385" y="2221"/>
                        <a:pt x="398" y="2218"/>
                      </a:cubicBezTo>
                      <a:cubicBezTo>
                        <a:pt x="402" y="2216"/>
                        <a:pt x="406" y="2214"/>
                        <a:pt x="410" y="2211"/>
                      </a:cubicBezTo>
                      <a:cubicBezTo>
                        <a:pt x="411" y="2210"/>
                        <a:pt x="412" y="2208"/>
                        <a:pt x="413" y="2207"/>
                      </a:cubicBezTo>
                      <a:cubicBezTo>
                        <a:pt x="414" y="2207"/>
                        <a:pt x="414" y="2206"/>
                        <a:pt x="414" y="2206"/>
                      </a:cubicBezTo>
                      <a:cubicBezTo>
                        <a:pt x="415" y="2205"/>
                        <a:pt x="416" y="2203"/>
                        <a:pt x="417" y="2202"/>
                      </a:cubicBezTo>
                      <a:cubicBezTo>
                        <a:pt x="417" y="2201"/>
                        <a:pt x="418" y="2199"/>
                        <a:pt x="419" y="2198"/>
                      </a:cubicBezTo>
                      <a:cubicBezTo>
                        <a:pt x="421" y="2191"/>
                        <a:pt x="422" y="2184"/>
                        <a:pt x="420" y="2177"/>
                      </a:cubicBezTo>
                      <a:cubicBezTo>
                        <a:pt x="404" y="2122"/>
                        <a:pt x="413" y="2045"/>
                        <a:pt x="420" y="1982"/>
                      </a:cubicBezTo>
                      <a:cubicBezTo>
                        <a:pt x="425" y="1933"/>
                        <a:pt x="429" y="1895"/>
                        <a:pt x="423" y="1868"/>
                      </a:cubicBezTo>
                      <a:cubicBezTo>
                        <a:pt x="419" y="1853"/>
                        <a:pt x="411" y="1834"/>
                        <a:pt x="399" y="1808"/>
                      </a:cubicBezTo>
                      <a:cubicBezTo>
                        <a:pt x="396" y="1801"/>
                        <a:pt x="392" y="1792"/>
                        <a:pt x="387" y="1783"/>
                      </a:cubicBezTo>
                      <a:cubicBezTo>
                        <a:pt x="379" y="1766"/>
                        <a:pt x="370" y="1747"/>
                        <a:pt x="361" y="1726"/>
                      </a:cubicBezTo>
                      <a:cubicBezTo>
                        <a:pt x="359" y="1723"/>
                        <a:pt x="358" y="1719"/>
                        <a:pt x="356" y="1715"/>
                      </a:cubicBezTo>
                      <a:cubicBezTo>
                        <a:pt x="355" y="1712"/>
                        <a:pt x="353" y="1708"/>
                        <a:pt x="351" y="1704"/>
                      </a:cubicBezTo>
                      <a:cubicBezTo>
                        <a:pt x="325" y="1643"/>
                        <a:pt x="301" y="1574"/>
                        <a:pt x="301" y="1515"/>
                      </a:cubicBezTo>
                      <a:cubicBezTo>
                        <a:pt x="301" y="1470"/>
                        <a:pt x="321" y="1435"/>
                        <a:pt x="351" y="1420"/>
                      </a:cubicBezTo>
                      <a:cubicBezTo>
                        <a:pt x="353" y="1420"/>
                        <a:pt x="355" y="1419"/>
                        <a:pt x="356" y="1418"/>
                      </a:cubicBezTo>
                      <a:cubicBezTo>
                        <a:pt x="358" y="1418"/>
                        <a:pt x="359" y="1417"/>
                        <a:pt x="361" y="1417"/>
                      </a:cubicBezTo>
                      <a:cubicBezTo>
                        <a:pt x="361" y="1416"/>
                        <a:pt x="362" y="1416"/>
                        <a:pt x="362" y="1416"/>
                      </a:cubicBezTo>
                      <a:cubicBezTo>
                        <a:pt x="371" y="1414"/>
                        <a:pt x="380" y="1413"/>
                        <a:pt x="389" y="1414"/>
                      </a:cubicBezTo>
                      <a:cubicBezTo>
                        <a:pt x="416" y="1417"/>
                        <a:pt x="442" y="1437"/>
                        <a:pt x="462" y="1470"/>
                      </a:cubicBezTo>
                      <a:cubicBezTo>
                        <a:pt x="505" y="1540"/>
                        <a:pt x="514" y="1605"/>
                        <a:pt x="523" y="1668"/>
                      </a:cubicBezTo>
                      <a:cubicBezTo>
                        <a:pt x="528" y="1697"/>
                        <a:pt x="532" y="1727"/>
                        <a:pt x="540" y="1757"/>
                      </a:cubicBezTo>
                      <a:cubicBezTo>
                        <a:pt x="544" y="1773"/>
                        <a:pt x="549" y="1789"/>
                        <a:pt x="556" y="1805"/>
                      </a:cubicBezTo>
                      <a:cubicBezTo>
                        <a:pt x="569" y="1836"/>
                        <a:pt x="588" y="1861"/>
                        <a:pt x="609" y="1885"/>
                      </a:cubicBezTo>
                      <a:cubicBezTo>
                        <a:pt x="619" y="1896"/>
                        <a:pt x="629" y="1908"/>
                        <a:pt x="640" y="1919"/>
                      </a:cubicBezTo>
                      <a:cubicBezTo>
                        <a:pt x="687" y="1969"/>
                        <a:pt x="736" y="2020"/>
                        <a:pt x="765" y="2119"/>
                      </a:cubicBezTo>
                      <a:cubicBezTo>
                        <a:pt x="778" y="2164"/>
                        <a:pt x="784" y="2205"/>
                        <a:pt x="786" y="2242"/>
                      </a:cubicBezTo>
                      <a:cubicBezTo>
                        <a:pt x="786" y="2244"/>
                        <a:pt x="786" y="2245"/>
                        <a:pt x="786" y="2247"/>
                      </a:cubicBezTo>
                      <a:cubicBezTo>
                        <a:pt x="786" y="2248"/>
                        <a:pt x="786" y="2250"/>
                        <a:pt x="786" y="2252"/>
                      </a:cubicBezTo>
                      <a:cubicBezTo>
                        <a:pt x="790" y="2345"/>
                        <a:pt x="767" y="2404"/>
                        <a:pt x="766" y="2405"/>
                      </a:cubicBezTo>
                      <a:cubicBezTo>
                        <a:pt x="764" y="2412"/>
                        <a:pt x="763" y="2429"/>
                        <a:pt x="763" y="2433"/>
                      </a:cubicBezTo>
                      <a:cubicBezTo>
                        <a:pt x="763" y="2535"/>
                        <a:pt x="763" y="2535"/>
                        <a:pt x="763" y="2535"/>
                      </a:cubicBezTo>
                      <a:cubicBezTo>
                        <a:pt x="829" y="2535"/>
                        <a:pt x="829" y="2535"/>
                        <a:pt x="829" y="2535"/>
                      </a:cubicBezTo>
                      <a:cubicBezTo>
                        <a:pt x="829" y="2425"/>
                        <a:pt x="829" y="2425"/>
                        <a:pt x="829" y="2425"/>
                      </a:cubicBezTo>
                      <a:cubicBezTo>
                        <a:pt x="837" y="2400"/>
                        <a:pt x="854" y="2337"/>
                        <a:pt x="851" y="2252"/>
                      </a:cubicBezTo>
                      <a:cubicBezTo>
                        <a:pt x="851" y="2250"/>
                        <a:pt x="851" y="2248"/>
                        <a:pt x="851" y="2247"/>
                      </a:cubicBezTo>
                      <a:cubicBezTo>
                        <a:pt x="851" y="2245"/>
                        <a:pt x="851" y="2244"/>
                        <a:pt x="851" y="2242"/>
                      </a:cubicBezTo>
                      <a:cubicBezTo>
                        <a:pt x="851" y="2242"/>
                        <a:pt x="1031" y="2281"/>
                        <a:pt x="1212" y="2281"/>
                      </a:cubicBezTo>
                      <a:cubicBezTo>
                        <a:pt x="1394" y="2281"/>
                        <a:pt x="1582" y="2242"/>
                        <a:pt x="1582" y="2242"/>
                      </a:cubicBezTo>
                      <a:cubicBezTo>
                        <a:pt x="1582" y="2244"/>
                        <a:pt x="1582" y="2245"/>
                        <a:pt x="1582" y="2247"/>
                      </a:cubicBezTo>
                      <a:cubicBezTo>
                        <a:pt x="1582" y="2248"/>
                        <a:pt x="1582" y="2250"/>
                        <a:pt x="1582" y="2252"/>
                      </a:cubicBezTo>
                      <a:cubicBezTo>
                        <a:pt x="1579" y="2337"/>
                        <a:pt x="1596" y="2400"/>
                        <a:pt x="1604" y="2425"/>
                      </a:cubicBezTo>
                      <a:cubicBezTo>
                        <a:pt x="1604" y="2535"/>
                        <a:pt x="1604" y="2535"/>
                        <a:pt x="1604" y="2535"/>
                      </a:cubicBezTo>
                      <a:cubicBezTo>
                        <a:pt x="1670" y="2535"/>
                        <a:pt x="1670" y="2535"/>
                        <a:pt x="1670" y="2535"/>
                      </a:cubicBezTo>
                      <a:cubicBezTo>
                        <a:pt x="1670" y="2433"/>
                        <a:pt x="1670" y="2433"/>
                        <a:pt x="1670" y="2433"/>
                      </a:cubicBezTo>
                      <a:cubicBezTo>
                        <a:pt x="1670" y="2429"/>
                        <a:pt x="1669" y="2412"/>
                        <a:pt x="1667" y="2405"/>
                      </a:cubicBezTo>
                      <a:cubicBezTo>
                        <a:pt x="1666" y="2404"/>
                        <a:pt x="1643" y="2345"/>
                        <a:pt x="1647" y="2252"/>
                      </a:cubicBezTo>
                      <a:cubicBezTo>
                        <a:pt x="1647" y="2250"/>
                        <a:pt x="1647" y="2248"/>
                        <a:pt x="1647" y="2247"/>
                      </a:cubicBezTo>
                      <a:cubicBezTo>
                        <a:pt x="1647" y="2245"/>
                        <a:pt x="1647" y="2244"/>
                        <a:pt x="1647" y="2242"/>
                      </a:cubicBezTo>
                      <a:cubicBezTo>
                        <a:pt x="1649" y="2205"/>
                        <a:pt x="1655" y="2164"/>
                        <a:pt x="1668" y="2119"/>
                      </a:cubicBezTo>
                      <a:cubicBezTo>
                        <a:pt x="1697" y="2020"/>
                        <a:pt x="1746" y="1969"/>
                        <a:pt x="1793" y="1919"/>
                      </a:cubicBezTo>
                      <a:cubicBezTo>
                        <a:pt x="1804" y="1908"/>
                        <a:pt x="1814" y="1896"/>
                        <a:pt x="1824" y="1885"/>
                      </a:cubicBezTo>
                      <a:cubicBezTo>
                        <a:pt x="1845" y="1861"/>
                        <a:pt x="1864" y="1836"/>
                        <a:pt x="1877" y="1805"/>
                      </a:cubicBezTo>
                      <a:cubicBezTo>
                        <a:pt x="1884" y="1789"/>
                        <a:pt x="1888" y="1773"/>
                        <a:pt x="1893" y="1757"/>
                      </a:cubicBezTo>
                      <a:cubicBezTo>
                        <a:pt x="1901" y="1727"/>
                        <a:pt x="1905" y="1697"/>
                        <a:pt x="1910" y="1668"/>
                      </a:cubicBezTo>
                      <a:cubicBezTo>
                        <a:pt x="1919" y="1605"/>
                        <a:pt x="1928" y="1540"/>
                        <a:pt x="1971" y="1470"/>
                      </a:cubicBezTo>
                      <a:cubicBezTo>
                        <a:pt x="1991" y="1437"/>
                        <a:pt x="2017" y="1417"/>
                        <a:pt x="2044" y="1414"/>
                      </a:cubicBezTo>
                      <a:cubicBezTo>
                        <a:pt x="2053" y="1413"/>
                        <a:pt x="2062" y="1414"/>
                        <a:pt x="2071" y="1416"/>
                      </a:cubicBezTo>
                      <a:cubicBezTo>
                        <a:pt x="2071" y="1416"/>
                        <a:pt x="2072" y="1416"/>
                        <a:pt x="2072" y="1417"/>
                      </a:cubicBezTo>
                      <a:cubicBezTo>
                        <a:pt x="2074" y="1417"/>
                        <a:pt x="2075" y="1418"/>
                        <a:pt x="2077" y="1418"/>
                      </a:cubicBezTo>
                      <a:cubicBezTo>
                        <a:pt x="2078" y="1419"/>
                        <a:pt x="2080" y="1420"/>
                        <a:pt x="2082" y="1420"/>
                      </a:cubicBezTo>
                      <a:cubicBezTo>
                        <a:pt x="2112" y="1435"/>
                        <a:pt x="2132" y="1470"/>
                        <a:pt x="2132" y="1515"/>
                      </a:cubicBezTo>
                      <a:cubicBezTo>
                        <a:pt x="2131" y="1574"/>
                        <a:pt x="2108" y="1643"/>
                        <a:pt x="2082" y="1704"/>
                      </a:cubicBezTo>
                      <a:cubicBezTo>
                        <a:pt x="2080" y="1708"/>
                        <a:pt x="2078" y="1712"/>
                        <a:pt x="2077" y="1715"/>
                      </a:cubicBezTo>
                      <a:cubicBezTo>
                        <a:pt x="2075" y="1719"/>
                        <a:pt x="2074" y="1723"/>
                        <a:pt x="2072" y="1726"/>
                      </a:cubicBezTo>
                      <a:cubicBezTo>
                        <a:pt x="2063" y="1747"/>
                        <a:pt x="2054" y="1766"/>
                        <a:pt x="2046" y="1783"/>
                      </a:cubicBezTo>
                      <a:cubicBezTo>
                        <a:pt x="2041" y="1792"/>
                        <a:pt x="2037" y="1801"/>
                        <a:pt x="2034" y="1808"/>
                      </a:cubicBezTo>
                      <a:cubicBezTo>
                        <a:pt x="2022" y="1834"/>
                        <a:pt x="2013" y="1853"/>
                        <a:pt x="2010" y="1868"/>
                      </a:cubicBezTo>
                      <a:cubicBezTo>
                        <a:pt x="2004" y="1895"/>
                        <a:pt x="2008" y="1933"/>
                        <a:pt x="2013" y="1982"/>
                      </a:cubicBezTo>
                      <a:cubicBezTo>
                        <a:pt x="2020" y="2045"/>
                        <a:pt x="2029" y="2122"/>
                        <a:pt x="2013" y="2177"/>
                      </a:cubicBezTo>
                      <a:cubicBezTo>
                        <a:pt x="2011" y="2184"/>
                        <a:pt x="2012" y="2191"/>
                        <a:pt x="2014" y="2198"/>
                      </a:cubicBezTo>
                      <a:cubicBezTo>
                        <a:pt x="2015" y="2199"/>
                        <a:pt x="2015" y="2201"/>
                        <a:pt x="2016" y="2202"/>
                      </a:cubicBezTo>
                      <a:cubicBezTo>
                        <a:pt x="2017" y="2203"/>
                        <a:pt x="2018" y="2205"/>
                        <a:pt x="2019" y="2206"/>
                      </a:cubicBezTo>
                      <a:cubicBezTo>
                        <a:pt x="2019" y="2206"/>
                        <a:pt x="2019" y="2207"/>
                        <a:pt x="2019" y="2207"/>
                      </a:cubicBezTo>
                      <a:cubicBezTo>
                        <a:pt x="2021" y="2208"/>
                        <a:pt x="2022" y="2210"/>
                        <a:pt x="2023" y="2211"/>
                      </a:cubicBezTo>
                      <a:cubicBezTo>
                        <a:pt x="2026" y="2214"/>
                        <a:pt x="2030" y="2216"/>
                        <a:pt x="2035" y="2218"/>
                      </a:cubicBezTo>
                      <a:cubicBezTo>
                        <a:pt x="2048" y="2221"/>
                        <a:pt x="2060" y="2217"/>
                        <a:pt x="2068" y="2208"/>
                      </a:cubicBezTo>
                      <a:cubicBezTo>
                        <a:pt x="2072" y="2205"/>
                        <a:pt x="2074" y="2200"/>
                        <a:pt x="2076" y="2196"/>
                      </a:cubicBezTo>
                      <a:cubicBezTo>
                        <a:pt x="2093" y="2137"/>
                        <a:pt x="2088" y="2064"/>
                        <a:pt x="2082" y="2001"/>
                      </a:cubicBezTo>
                      <a:cubicBezTo>
                        <a:pt x="2081" y="1992"/>
                        <a:pt x="2080" y="1983"/>
                        <a:pt x="2079" y="1975"/>
                      </a:cubicBezTo>
                      <a:cubicBezTo>
                        <a:pt x="2078" y="1969"/>
                        <a:pt x="2077" y="1963"/>
                        <a:pt x="2077" y="1956"/>
                      </a:cubicBezTo>
                      <a:cubicBezTo>
                        <a:pt x="2073" y="1925"/>
                        <a:pt x="2071" y="1896"/>
                        <a:pt x="2074" y="1883"/>
                      </a:cubicBezTo>
                      <a:cubicBezTo>
                        <a:pt x="2074" y="1881"/>
                        <a:pt x="2076" y="1878"/>
                        <a:pt x="2077" y="1874"/>
                      </a:cubicBezTo>
                      <a:cubicBezTo>
                        <a:pt x="2078" y="1871"/>
                        <a:pt x="2080" y="1867"/>
                        <a:pt x="2082" y="1862"/>
                      </a:cubicBezTo>
                      <a:cubicBezTo>
                        <a:pt x="2088" y="1848"/>
                        <a:pt x="2096" y="1830"/>
                        <a:pt x="2105" y="1811"/>
                      </a:cubicBezTo>
                      <a:cubicBezTo>
                        <a:pt x="2142" y="1734"/>
                        <a:pt x="2197" y="1617"/>
                        <a:pt x="2197" y="1515"/>
                      </a:cubicBezTo>
                      <a:cubicBezTo>
                        <a:pt x="2197" y="1435"/>
                        <a:pt x="2155" y="1371"/>
                        <a:pt x="2089" y="1353"/>
                      </a:cubicBezTo>
                      <a:cubicBezTo>
                        <a:pt x="2086" y="1352"/>
                        <a:pt x="2084" y="1352"/>
                        <a:pt x="2082" y="1351"/>
                      </a:cubicBezTo>
                      <a:cubicBezTo>
                        <a:pt x="2080" y="1351"/>
                        <a:pt x="2078" y="1351"/>
                        <a:pt x="2077" y="1351"/>
                      </a:cubicBezTo>
                      <a:cubicBezTo>
                        <a:pt x="2076" y="1350"/>
                        <a:pt x="2076" y="1350"/>
                        <a:pt x="2075" y="1350"/>
                      </a:cubicBezTo>
                      <a:cubicBezTo>
                        <a:pt x="2075" y="1350"/>
                        <a:pt x="2075" y="1350"/>
                        <a:pt x="2075" y="1350"/>
                      </a:cubicBezTo>
                      <a:cubicBezTo>
                        <a:pt x="2075" y="1350"/>
                        <a:pt x="2074" y="1347"/>
                        <a:pt x="2072" y="1343"/>
                      </a:cubicBezTo>
                      <a:cubicBezTo>
                        <a:pt x="2072" y="1028"/>
                        <a:pt x="2072" y="1028"/>
                        <a:pt x="2072" y="1028"/>
                      </a:cubicBezTo>
                      <a:cubicBezTo>
                        <a:pt x="2074" y="1031"/>
                        <a:pt x="2075" y="1034"/>
                        <a:pt x="2077" y="1037"/>
                      </a:cubicBezTo>
                      <a:cubicBezTo>
                        <a:pt x="2078" y="1039"/>
                        <a:pt x="2080" y="1042"/>
                        <a:pt x="2082" y="1045"/>
                      </a:cubicBezTo>
                      <a:cubicBezTo>
                        <a:pt x="2147" y="1158"/>
                        <a:pt x="2243" y="1324"/>
                        <a:pt x="2260" y="1354"/>
                      </a:cubicBezTo>
                      <a:cubicBezTo>
                        <a:pt x="2268" y="1396"/>
                        <a:pt x="2318" y="1669"/>
                        <a:pt x="2353" y="1849"/>
                      </a:cubicBezTo>
                      <a:cubicBezTo>
                        <a:pt x="2373" y="1953"/>
                        <a:pt x="2363" y="1971"/>
                        <a:pt x="2334" y="2031"/>
                      </a:cubicBezTo>
                      <a:cubicBezTo>
                        <a:pt x="2332" y="2035"/>
                        <a:pt x="2332" y="2035"/>
                        <a:pt x="2332" y="2035"/>
                      </a:cubicBezTo>
                      <a:cubicBezTo>
                        <a:pt x="2292" y="2113"/>
                        <a:pt x="2025" y="2522"/>
                        <a:pt x="2022" y="2526"/>
                      </a:cubicBezTo>
                      <a:cubicBezTo>
                        <a:pt x="2020" y="2529"/>
                        <a:pt x="2018" y="2532"/>
                        <a:pt x="2017" y="2535"/>
                      </a:cubicBezTo>
                      <a:cubicBezTo>
                        <a:pt x="2017" y="2535"/>
                        <a:pt x="2017" y="2535"/>
                        <a:pt x="2017" y="2535"/>
                      </a:cubicBezTo>
                      <a:cubicBezTo>
                        <a:pt x="2095" y="2535"/>
                        <a:pt x="2095" y="2535"/>
                        <a:pt x="2095" y="2535"/>
                      </a:cubicBezTo>
                      <a:cubicBezTo>
                        <a:pt x="2156" y="2442"/>
                        <a:pt x="2355" y="2135"/>
                        <a:pt x="2390" y="2064"/>
                      </a:cubicBezTo>
                      <a:cubicBezTo>
                        <a:pt x="2392" y="2060"/>
                        <a:pt x="2392" y="2060"/>
                        <a:pt x="2392" y="2060"/>
                      </a:cubicBezTo>
                      <a:cubicBezTo>
                        <a:pt x="2405" y="2034"/>
                        <a:pt x="2415" y="2014"/>
                        <a:pt x="2421" y="1992"/>
                      </a:cubicBezTo>
                      <a:cubicBezTo>
                        <a:pt x="2432" y="1954"/>
                        <a:pt x="2432" y="1914"/>
                        <a:pt x="2417" y="1837"/>
                      </a:cubicBezTo>
                      <a:close/>
                      <a:moveTo>
                        <a:pt x="993" y="2141"/>
                      </a:moveTo>
                      <a:cubicBezTo>
                        <a:pt x="959" y="2141"/>
                        <a:pt x="933" y="2114"/>
                        <a:pt x="933" y="2081"/>
                      </a:cubicBezTo>
                      <a:cubicBezTo>
                        <a:pt x="933" y="2048"/>
                        <a:pt x="959" y="2021"/>
                        <a:pt x="993" y="2021"/>
                      </a:cubicBezTo>
                      <a:cubicBezTo>
                        <a:pt x="1026" y="2021"/>
                        <a:pt x="1053" y="2048"/>
                        <a:pt x="1053" y="2081"/>
                      </a:cubicBezTo>
                      <a:cubicBezTo>
                        <a:pt x="1053" y="2114"/>
                        <a:pt x="1026" y="2141"/>
                        <a:pt x="993" y="2141"/>
                      </a:cubicBezTo>
                      <a:close/>
                      <a:moveTo>
                        <a:pt x="1216" y="2175"/>
                      </a:moveTo>
                      <a:cubicBezTo>
                        <a:pt x="1165" y="2175"/>
                        <a:pt x="1122" y="2133"/>
                        <a:pt x="1122" y="2081"/>
                      </a:cubicBezTo>
                      <a:cubicBezTo>
                        <a:pt x="1122" y="2029"/>
                        <a:pt x="1165" y="1987"/>
                        <a:pt x="1216" y="1987"/>
                      </a:cubicBezTo>
                      <a:cubicBezTo>
                        <a:pt x="1268" y="1987"/>
                        <a:pt x="1311" y="2029"/>
                        <a:pt x="1311" y="2081"/>
                      </a:cubicBezTo>
                      <a:cubicBezTo>
                        <a:pt x="1311" y="2133"/>
                        <a:pt x="1268" y="2175"/>
                        <a:pt x="1216" y="2175"/>
                      </a:cubicBezTo>
                      <a:close/>
                      <a:moveTo>
                        <a:pt x="1440" y="2141"/>
                      </a:moveTo>
                      <a:cubicBezTo>
                        <a:pt x="1407" y="2141"/>
                        <a:pt x="1380" y="2114"/>
                        <a:pt x="1380" y="2081"/>
                      </a:cubicBezTo>
                      <a:cubicBezTo>
                        <a:pt x="1380" y="2048"/>
                        <a:pt x="1407" y="2021"/>
                        <a:pt x="1440" y="2021"/>
                      </a:cubicBezTo>
                      <a:cubicBezTo>
                        <a:pt x="1474" y="2021"/>
                        <a:pt x="1500" y="2048"/>
                        <a:pt x="1500" y="2081"/>
                      </a:cubicBezTo>
                      <a:cubicBezTo>
                        <a:pt x="1500" y="2114"/>
                        <a:pt x="1474" y="2141"/>
                        <a:pt x="1440" y="2141"/>
                      </a:cubicBezTo>
                      <a:close/>
                      <a:moveTo>
                        <a:pt x="1893" y="1477"/>
                      </a:moveTo>
                      <a:cubicBezTo>
                        <a:pt x="1862" y="1543"/>
                        <a:pt x="1853" y="1603"/>
                        <a:pt x="1845" y="1658"/>
                      </a:cubicBezTo>
                      <a:cubicBezTo>
                        <a:pt x="1838" y="1701"/>
                        <a:pt x="1832" y="1742"/>
                        <a:pt x="1816" y="1779"/>
                      </a:cubicBezTo>
                      <a:cubicBezTo>
                        <a:pt x="1802" y="1814"/>
                        <a:pt x="1775" y="1842"/>
                        <a:pt x="1745" y="1874"/>
                      </a:cubicBezTo>
                      <a:cubicBezTo>
                        <a:pt x="1742" y="1878"/>
                        <a:pt x="1738" y="1881"/>
                        <a:pt x="1735" y="1885"/>
                      </a:cubicBezTo>
                      <a:cubicBezTo>
                        <a:pt x="698" y="1885"/>
                        <a:pt x="698" y="1885"/>
                        <a:pt x="698" y="1885"/>
                      </a:cubicBezTo>
                      <a:cubicBezTo>
                        <a:pt x="695" y="1881"/>
                        <a:pt x="691" y="1878"/>
                        <a:pt x="688" y="1874"/>
                      </a:cubicBezTo>
                      <a:cubicBezTo>
                        <a:pt x="658" y="1842"/>
                        <a:pt x="631" y="1814"/>
                        <a:pt x="617" y="1779"/>
                      </a:cubicBezTo>
                      <a:cubicBezTo>
                        <a:pt x="601" y="1742"/>
                        <a:pt x="595" y="1701"/>
                        <a:pt x="588" y="1658"/>
                      </a:cubicBezTo>
                      <a:cubicBezTo>
                        <a:pt x="580" y="1603"/>
                        <a:pt x="571" y="1543"/>
                        <a:pt x="540" y="1477"/>
                      </a:cubicBezTo>
                      <a:cubicBezTo>
                        <a:pt x="540" y="176"/>
                        <a:pt x="540" y="176"/>
                        <a:pt x="540" y="176"/>
                      </a:cubicBezTo>
                      <a:cubicBezTo>
                        <a:pt x="1893" y="176"/>
                        <a:pt x="1893" y="176"/>
                        <a:pt x="1893" y="176"/>
                      </a:cubicBezTo>
                      <a:lnTo>
                        <a:pt x="1893" y="147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  <p:sp>
              <p:nvSpPr>
                <p:cNvPr id="47" name="Freeform 30"/>
                <p:cNvSpPr>
                  <a:spLocks/>
                </p:cNvSpPr>
                <p:nvPr/>
              </p:nvSpPr>
              <p:spPr bwMode="auto">
                <a:xfrm>
                  <a:off x="884238" y="4264026"/>
                  <a:ext cx="350838" cy="196850"/>
                </a:xfrm>
                <a:custGeom>
                  <a:avLst/>
                  <a:gdLst>
                    <a:gd name="T0" fmla="*/ 971 w 1081"/>
                    <a:gd name="T1" fmla="*/ 0 h 606"/>
                    <a:gd name="T2" fmla="*/ 861 w 1081"/>
                    <a:gd name="T3" fmla="*/ 110 h 606"/>
                    <a:gd name="T4" fmla="*/ 872 w 1081"/>
                    <a:gd name="T5" fmla="*/ 157 h 606"/>
                    <a:gd name="T6" fmla="*/ 761 w 1081"/>
                    <a:gd name="T7" fmla="*/ 268 h 606"/>
                    <a:gd name="T8" fmla="*/ 707 w 1081"/>
                    <a:gd name="T9" fmla="*/ 253 h 606"/>
                    <a:gd name="T10" fmla="*/ 620 w 1081"/>
                    <a:gd name="T11" fmla="*/ 296 h 606"/>
                    <a:gd name="T12" fmla="*/ 490 w 1081"/>
                    <a:gd name="T13" fmla="*/ 238 h 606"/>
                    <a:gd name="T14" fmla="*/ 492 w 1081"/>
                    <a:gd name="T15" fmla="*/ 224 h 606"/>
                    <a:gd name="T16" fmla="*/ 382 w 1081"/>
                    <a:gd name="T17" fmla="*/ 114 h 606"/>
                    <a:gd name="T18" fmla="*/ 322 w 1081"/>
                    <a:gd name="T19" fmla="*/ 132 h 606"/>
                    <a:gd name="T20" fmla="*/ 306 w 1081"/>
                    <a:gd name="T21" fmla="*/ 146 h 606"/>
                    <a:gd name="T22" fmla="*/ 293 w 1081"/>
                    <a:gd name="T23" fmla="*/ 161 h 606"/>
                    <a:gd name="T24" fmla="*/ 276 w 1081"/>
                    <a:gd name="T25" fmla="*/ 198 h 606"/>
                    <a:gd name="T26" fmla="*/ 273 w 1081"/>
                    <a:gd name="T27" fmla="*/ 221 h 606"/>
                    <a:gd name="T28" fmla="*/ 272 w 1081"/>
                    <a:gd name="T29" fmla="*/ 224 h 606"/>
                    <a:gd name="T30" fmla="*/ 275 w 1081"/>
                    <a:gd name="T31" fmla="*/ 248 h 606"/>
                    <a:gd name="T32" fmla="*/ 286 w 1081"/>
                    <a:gd name="T33" fmla="*/ 275 h 606"/>
                    <a:gd name="T34" fmla="*/ 161 w 1081"/>
                    <a:gd name="T35" fmla="*/ 400 h 606"/>
                    <a:gd name="T36" fmla="*/ 110 w 1081"/>
                    <a:gd name="T37" fmla="*/ 386 h 606"/>
                    <a:gd name="T38" fmla="*/ 0 w 1081"/>
                    <a:gd name="T39" fmla="*/ 496 h 606"/>
                    <a:gd name="T40" fmla="*/ 110 w 1081"/>
                    <a:gd name="T41" fmla="*/ 606 h 606"/>
                    <a:gd name="T42" fmla="*/ 220 w 1081"/>
                    <a:gd name="T43" fmla="*/ 496 h 606"/>
                    <a:gd name="T44" fmla="*/ 206 w 1081"/>
                    <a:gd name="T45" fmla="*/ 445 h 606"/>
                    <a:gd name="T46" fmla="*/ 331 w 1081"/>
                    <a:gd name="T47" fmla="*/ 321 h 606"/>
                    <a:gd name="T48" fmla="*/ 382 w 1081"/>
                    <a:gd name="T49" fmla="*/ 334 h 606"/>
                    <a:gd name="T50" fmla="*/ 387 w 1081"/>
                    <a:gd name="T51" fmla="*/ 333 h 606"/>
                    <a:gd name="T52" fmla="*/ 414 w 1081"/>
                    <a:gd name="T53" fmla="*/ 329 h 606"/>
                    <a:gd name="T54" fmla="*/ 435 w 1081"/>
                    <a:gd name="T55" fmla="*/ 320 h 606"/>
                    <a:gd name="T56" fmla="*/ 464 w 1081"/>
                    <a:gd name="T57" fmla="*/ 297 h 606"/>
                    <a:gd name="T58" fmla="*/ 478 w 1081"/>
                    <a:gd name="T59" fmla="*/ 303 h 606"/>
                    <a:gd name="T60" fmla="*/ 557 w 1081"/>
                    <a:gd name="T61" fmla="*/ 337 h 606"/>
                    <a:gd name="T62" fmla="*/ 598 w 1081"/>
                    <a:gd name="T63" fmla="*/ 356 h 606"/>
                    <a:gd name="T64" fmla="*/ 597 w 1081"/>
                    <a:gd name="T65" fmla="*/ 363 h 606"/>
                    <a:gd name="T66" fmla="*/ 598 w 1081"/>
                    <a:gd name="T67" fmla="*/ 369 h 606"/>
                    <a:gd name="T68" fmla="*/ 603 w 1081"/>
                    <a:gd name="T69" fmla="*/ 399 h 606"/>
                    <a:gd name="T70" fmla="*/ 699 w 1081"/>
                    <a:gd name="T71" fmla="*/ 472 h 606"/>
                    <a:gd name="T72" fmla="*/ 707 w 1081"/>
                    <a:gd name="T73" fmla="*/ 473 h 606"/>
                    <a:gd name="T74" fmla="*/ 730 w 1081"/>
                    <a:gd name="T75" fmla="*/ 470 h 606"/>
                    <a:gd name="T76" fmla="*/ 753 w 1081"/>
                    <a:gd name="T77" fmla="*/ 462 h 606"/>
                    <a:gd name="T78" fmla="*/ 816 w 1081"/>
                    <a:gd name="T79" fmla="*/ 363 h 606"/>
                    <a:gd name="T80" fmla="*/ 805 w 1081"/>
                    <a:gd name="T81" fmla="*/ 315 h 606"/>
                    <a:gd name="T82" fmla="*/ 915 w 1081"/>
                    <a:gd name="T83" fmla="*/ 204 h 606"/>
                    <a:gd name="T84" fmla="*/ 971 w 1081"/>
                    <a:gd name="T85" fmla="*/ 220 h 606"/>
                    <a:gd name="T86" fmla="*/ 1081 w 1081"/>
                    <a:gd name="T87" fmla="*/ 110 h 606"/>
                    <a:gd name="T88" fmla="*/ 971 w 1081"/>
                    <a:gd name="T89" fmla="*/ 0 h 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081" h="606">
                      <a:moveTo>
                        <a:pt x="971" y="0"/>
                      </a:moveTo>
                      <a:cubicBezTo>
                        <a:pt x="910" y="0"/>
                        <a:pt x="861" y="50"/>
                        <a:pt x="861" y="110"/>
                      </a:cubicBezTo>
                      <a:cubicBezTo>
                        <a:pt x="861" y="127"/>
                        <a:pt x="865" y="143"/>
                        <a:pt x="872" y="157"/>
                      </a:cubicBezTo>
                      <a:cubicBezTo>
                        <a:pt x="761" y="268"/>
                        <a:pt x="761" y="268"/>
                        <a:pt x="761" y="268"/>
                      </a:cubicBezTo>
                      <a:cubicBezTo>
                        <a:pt x="745" y="259"/>
                        <a:pt x="727" y="253"/>
                        <a:pt x="707" y="253"/>
                      </a:cubicBezTo>
                      <a:cubicBezTo>
                        <a:pt x="672" y="253"/>
                        <a:pt x="641" y="270"/>
                        <a:pt x="620" y="296"/>
                      </a:cubicBezTo>
                      <a:cubicBezTo>
                        <a:pt x="490" y="238"/>
                        <a:pt x="490" y="238"/>
                        <a:pt x="490" y="238"/>
                      </a:cubicBezTo>
                      <a:cubicBezTo>
                        <a:pt x="491" y="234"/>
                        <a:pt x="492" y="229"/>
                        <a:pt x="492" y="224"/>
                      </a:cubicBezTo>
                      <a:cubicBezTo>
                        <a:pt x="492" y="164"/>
                        <a:pt x="443" y="114"/>
                        <a:pt x="382" y="114"/>
                      </a:cubicBezTo>
                      <a:cubicBezTo>
                        <a:pt x="360" y="114"/>
                        <a:pt x="339" y="121"/>
                        <a:pt x="322" y="132"/>
                      </a:cubicBezTo>
                      <a:cubicBezTo>
                        <a:pt x="316" y="136"/>
                        <a:pt x="311" y="141"/>
                        <a:pt x="306" y="146"/>
                      </a:cubicBezTo>
                      <a:cubicBezTo>
                        <a:pt x="301" y="150"/>
                        <a:pt x="297" y="155"/>
                        <a:pt x="293" y="161"/>
                      </a:cubicBezTo>
                      <a:cubicBezTo>
                        <a:pt x="285" y="172"/>
                        <a:pt x="279" y="185"/>
                        <a:pt x="276" y="198"/>
                      </a:cubicBezTo>
                      <a:cubicBezTo>
                        <a:pt x="274" y="206"/>
                        <a:pt x="273" y="213"/>
                        <a:pt x="273" y="221"/>
                      </a:cubicBezTo>
                      <a:cubicBezTo>
                        <a:pt x="273" y="222"/>
                        <a:pt x="272" y="223"/>
                        <a:pt x="272" y="224"/>
                      </a:cubicBezTo>
                      <a:cubicBezTo>
                        <a:pt x="272" y="233"/>
                        <a:pt x="274" y="241"/>
                        <a:pt x="275" y="248"/>
                      </a:cubicBezTo>
                      <a:cubicBezTo>
                        <a:pt x="277" y="258"/>
                        <a:pt x="281" y="267"/>
                        <a:pt x="286" y="275"/>
                      </a:cubicBezTo>
                      <a:cubicBezTo>
                        <a:pt x="161" y="400"/>
                        <a:pt x="161" y="400"/>
                        <a:pt x="161" y="400"/>
                      </a:cubicBezTo>
                      <a:cubicBezTo>
                        <a:pt x="146" y="392"/>
                        <a:pt x="129" y="386"/>
                        <a:pt x="110" y="386"/>
                      </a:cubicBezTo>
                      <a:cubicBezTo>
                        <a:pt x="50" y="386"/>
                        <a:pt x="0" y="436"/>
                        <a:pt x="0" y="496"/>
                      </a:cubicBezTo>
                      <a:cubicBezTo>
                        <a:pt x="0" y="557"/>
                        <a:pt x="50" y="606"/>
                        <a:pt x="110" y="606"/>
                      </a:cubicBezTo>
                      <a:cubicBezTo>
                        <a:pt x="171" y="606"/>
                        <a:pt x="220" y="557"/>
                        <a:pt x="220" y="496"/>
                      </a:cubicBezTo>
                      <a:cubicBezTo>
                        <a:pt x="220" y="478"/>
                        <a:pt x="215" y="460"/>
                        <a:pt x="206" y="445"/>
                      </a:cubicBezTo>
                      <a:cubicBezTo>
                        <a:pt x="331" y="321"/>
                        <a:pt x="331" y="321"/>
                        <a:pt x="331" y="321"/>
                      </a:cubicBezTo>
                      <a:cubicBezTo>
                        <a:pt x="346" y="329"/>
                        <a:pt x="363" y="334"/>
                        <a:pt x="382" y="334"/>
                      </a:cubicBezTo>
                      <a:cubicBezTo>
                        <a:pt x="384" y="334"/>
                        <a:pt x="385" y="333"/>
                        <a:pt x="387" y="333"/>
                      </a:cubicBezTo>
                      <a:cubicBezTo>
                        <a:pt x="396" y="333"/>
                        <a:pt x="405" y="331"/>
                        <a:pt x="414" y="329"/>
                      </a:cubicBezTo>
                      <a:cubicBezTo>
                        <a:pt x="421" y="326"/>
                        <a:pt x="428" y="323"/>
                        <a:pt x="435" y="320"/>
                      </a:cubicBezTo>
                      <a:cubicBezTo>
                        <a:pt x="446" y="314"/>
                        <a:pt x="456" y="306"/>
                        <a:pt x="464" y="297"/>
                      </a:cubicBezTo>
                      <a:cubicBezTo>
                        <a:pt x="478" y="303"/>
                        <a:pt x="478" y="303"/>
                        <a:pt x="478" y="303"/>
                      </a:cubicBezTo>
                      <a:cubicBezTo>
                        <a:pt x="557" y="337"/>
                        <a:pt x="557" y="337"/>
                        <a:pt x="557" y="337"/>
                      </a:cubicBezTo>
                      <a:cubicBezTo>
                        <a:pt x="598" y="356"/>
                        <a:pt x="598" y="356"/>
                        <a:pt x="598" y="356"/>
                      </a:cubicBezTo>
                      <a:cubicBezTo>
                        <a:pt x="598" y="358"/>
                        <a:pt x="597" y="360"/>
                        <a:pt x="597" y="363"/>
                      </a:cubicBezTo>
                      <a:cubicBezTo>
                        <a:pt x="597" y="365"/>
                        <a:pt x="597" y="367"/>
                        <a:pt x="598" y="369"/>
                      </a:cubicBezTo>
                      <a:cubicBezTo>
                        <a:pt x="598" y="379"/>
                        <a:pt x="600" y="389"/>
                        <a:pt x="603" y="399"/>
                      </a:cubicBezTo>
                      <a:cubicBezTo>
                        <a:pt x="618" y="439"/>
                        <a:pt x="654" y="469"/>
                        <a:pt x="699" y="472"/>
                      </a:cubicBezTo>
                      <a:cubicBezTo>
                        <a:pt x="702" y="472"/>
                        <a:pt x="704" y="473"/>
                        <a:pt x="707" y="473"/>
                      </a:cubicBezTo>
                      <a:cubicBezTo>
                        <a:pt x="715" y="473"/>
                        <a:pt x="722" y="472"/>
                        <a:pt x="730" y="470"/>
                      </a:cubicBezTo>
                      <a:cubicBezTo>
                        <a:pt x="738" y="468"/>
                        <a:pt x="745" y="466"/>
                        <a:pt x="753" y="462"/>
                      </a:cubicBezTo>
                      <a:cubicBezTo>
                        <a:pt x="790" y="445"/>
                        <a:pt x="816" y="407"/>
                        <a:pt x="816" y="363"/>
                      </a:cubicBezTo>
                      <a:cubicBezTo>
                        <a:pt x="816" y="346"/>
                        <a:pt x="812" y="329"/>
                        <a:pt x="805" y="315"/>
                      </a:cubicBezTo>
                      <a:cubicBezTo>
                        <a:pt x="915" y="204"/>
                        <a:pt x="915" y="204"/>
                        <a:pt x="915" y="204"/>
                      </a:cubicBezTo>
                      <a:cubicBezTo>
                        <a:pt x="932" y="214"/>
                        <a:pt x="950" y="220"/>
                        <a:pt x="971" y="220"/>
                      </a:cubicBezTo>
                      <a:cubicBezTo>
                        <a:pt x="1031" y="220"/>
                        <a:pt x="1081" y="171"/>
                        <a:pt x="1081" y="110"/>
                      </a:cubicBezTo>
                      <a:cubicBezTo>
                        <a:pt x="1081" y="50"/>
                        <a:pt x="1031" y="0"/>
                        <a:pt x="971" y="0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  <p:sp>
              <p:nvSpPr>
                <p:cNvPr id="48" name="Freeform 31"/>
                <p:cNvSpPr>
                  <a:spLocks noEditPoints="1"/>
                </p:cNvSpPr>
                <p:nvPr/>
              </p:nvSpPr>
              <p:spPr bwMode="auto">
                <a:xfrm>
                  <a:off x="876301" y="4048126"/>
                  <a:ext cx="366713" cy="187325"/>
                </a:xfrm>
                <a:custGeom>
                  <a:avLst/>
                  <a:gdLst>
                    <a:gd name="T0" fmla="*/ 224 w 1123"/>
                    <a:gd name="T1" fmla="*/ 157 h 576"/>
                    <a:gd name="T2" fmla="*/ 409 w 1123"/>
                    <a:gd name="T3" fmla="*/ 205 h 576"/>
                    <a:gd name="T4" fmla="*/ 551 w 1123"/>
                    <a:gd name="T5" fmla="*/ 369 h 576"/>
                    <a:gd name="T6" fmla="*/ 540 w 1123"/>
                    <a:gd name="T7" fmla="*/ 533 h 576"/>
                    <a:gd name="T8" fmla="*/ 616 w 1123"/>
                    <a:gd name="T9" fmla="*/ 565 h 576"/>
                    <a:gd name="T10" fmla="*/ 674 w 1123"/>
                    <a:gd name="T11" fmla="*/ 549 h 576"/>
                    <a:gd name="T12" fmla="*/ 695 w 1123"/>
                    <a:gd name="T13" fmla="*/ 533 h 576"/>
                    <a:gd name="T14" fmla="*/ 722 w 1123"/>
                    <a:gd name="T15" fmla="*/ 487 h 576"/>
                    <a:gd name="T16" fmla="*/ 925 w 1123"/>
                    <a:gd name="T17" fmla="*/ 533 h 576"/>
                    <a:gd name="T18" fmla="*/ 1080 w 1123"/>
                    <a:gd name="T19" fmla="*/ 378 h 576"/>
                    <a:gd name="T20" fmla="*/ 898 w 1123"/>
                    <a:gd name="T21" fmla="*/ 424 h 576"/>
                    <a:gd name="T22" fmla="*/ 695 w 1123"/>
                    <a:gd name="T23" fmla="*/ 378 h 576"/>
                    <a:gd name="T24" fmla="*/ 669 w 1123"/>
                    <a:gd name="T25" fmla="*/ 359 h 576"/>
                    <a:gd name="T26" fmla="*/ 611 w 1123"/>
                    <a:gd name="T27" fmla="*/ 347 h 576"/>
                    <a:gd name="T28" fmla="*/ 574 w 1123"/>
                    <a:gd name="T29" fmla="*/ 252 h 576"/>
                    <a:gd name="T30" fmla="*/ 564 w 1123"/>
                    <a:gd name="T31" fmla="*/ 205 h 576"/>
                    <a:gd name="T32" fmla="*/ 585 w 1123"/>
                    <a:gd name="T33" fmla="*/ 176 h 576"/>
                    <a:gd name="T34" fmla="*/ 564 w 1123"/>
                    <a:gd name="T35" fmla="*/ 50 h 576"/>
                    <a:gd name="T36" fmla="*/ 524 w 1123"/>
                    <a:gd name="T37" fmla="*/ 25 h 576"/>
                    <a:gd name="T38" fmla="*/ 383 w 1123"/>
                    <a:gd name="T39" fmla="*/ 93 h 576"/>
                    <a:gd name="T40" fmla="*/ 198 w 1123"/>
                    <a:gd name="T41" fmla="*/ 42 h 576"/>
                    <a:gd name="T42" fmla="*/ 43 w 1123"/>
                    <a:gd name="T43" fmla="*/ 198 h 576"/>
                    <a:gd name="T44" fmla="*/ 970 w 1123"/>
                    <a:gd name="T45" fmla="*/ 424 h 576"/>
                    <a:gd name="T46" fmla="*/ 1035 w 1123"/>
                    <a:gd name="T47" fmla="*/ 423 h 576"/>
                    <a:gd name="T48" fmla="*/ 970 w 1123"/>
                    <a:gd name="T49" fmla="*/ 488 h 576"/>
                    <a:gd name="T50" fmla="*/ 970 w 1123"/>
                    <a:gd name="T51" fmla="*/ 424 h 576"/>
                    <a:gd name="T52" fmla="*/ 578 w 1123"/>
                    <a:gd name="T53" fmla="*/ 434 h 576"/>
                    <a:gd name="T54" fmla="*/ 596 w 1123"/>
                    <a:gd name="T55" fmla="*/ 416 h 576"/>
                    <a:gd name="T56" fmla="*/ 637 w 1123"/>
                    <a:gd name="T57" fmla="*/ 415 h 576"/>
                    <a:gd name="T58" fmla="*/ 650 w 1123"/>
                    <a:gd name="T59" fmla="*/ 424 h 576"/>
                    <a:gd name="T60" fmla="*/ 663 w 1123"/>
                    <a:gd name="T61" fmla="*/ 460 h 576"/>
                    <a:gd name="T62" fmla="*/ 650 w 1123"/>
                    <a:gd name="T63" fmla="*/ 488 h 576"/>
                    <a:gd name="T64" fmla="*/ 607 w 1123"/>
                    <a:gd name="T65" fmla="*/ 499 h 576"/>
                    <a:gd name="T66" fmla="*/ 585 w 1123"/>
                    <a:gd name="T67" fmla="*/ 488 h 576"/>
                    <a:gd name="T68" fmla="*/ 454 w 1123"/>
                    <a:gd name="T69" fmla="*/ 95 h 576"/>
                    <a:gd name="T70" fmla="*/ 519 w 1123"/>
                    <a:gd name="T71" fmla="*/ 95 h 576"/>
                    <a:gd name="T72" fmla="*/ 519 w 1123"/>
                    <a:gd name="T73" fmla="*/ 160 h 576"/>
                    <a:gd name="T74" fmla="*/ 454 w 1123"/>
                    <a:gd name="T75" fmla="*/ 160 h 576"/>
                    <a:gd name="T76" fmla="*/ 454 w 1123"/>
                    <a:gd name="T77" fmla="*/ 95 h 576"/>
                    <a:gd name="T78" fmla="*/ 153 w 1123"/>
                    <a:gd name="T79" fmla="*/ 88 h 576"/>
                    <a:gd name="T80" fmla="*/ 153 w 1123"/>
                    <a:gd name="T81" fmla="*/ 152 h 576"/>
                    <a:gd name="T82" fmla="*/ 88 w 1123"/>
                    <a:gd name="T83" fmla="*/ 153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123" h="576">
                      <a:moveTo>
                        <a:pt x="198" y="198"/>
                      </a:moveTo>
                      <a:cubicBezTo>
                        <a:pt x="210" y="186"/>
                        <a:pt x="218" y="172"/>
                        <a:pt x="224" y="157"/>
                      </a:cubicBezTo>
                      <a:cubicBezTo>
                        <a:pt x="381" y="157"/>
                        <a:pt x="381" y="157"/>
                        <a:pt x="381" y="157"/>
                      </a:cubicBezTo>
                      <a:cubicBezTo>
                        <a:pt x="386" y="175"/>
                        <a:pt x="395" y="191"/>
                        <a:pt x="409" y="205"/>
                      </a:cubicBezTo>
                      <a:cubicBezTo>
                        <a:pt x="434" y="230"/>
                        <a:pt x="467" y="240"/>
                        <a:pt x="500" y="236"/>
                      </a:cubicBezTo>
                      <a:cubicBezTo>
                        <a:pt x="551" y="369"/>
                        <a:pt x="551" y="369"/>
                        <a:pt x="551" y="369"/>
                      </a:cubicBezTo>
                      <a:cubicBezTo>
                        <a:pt x="547" y="372"/>
                        <a:pt x="544" y="375"/>
                        <a:pt x="540" y="378"/>
                      </a:cubicBezTo>
                      <a:cubicBezTo>
                        <a:pt x="497" y="421"/>
                        <a:pt x="497" y="490"/>
                        <a:pt x="540" y="533"/>
                      </a:cubicBezTo>
                      <a:cubicBezTo>
                        <a:pt x="556" y="549"/>
                        <a:pt x="575" y="559"/>
                        <a:pt x="595" y="563"/>
                      </a:cubicBezTo>
                      <a:cubicBezTo>
                        <a:pt x="602" y="564"/>
                        <a:pt x="609" y="565"/>
                        <a:pt x="616" y="565"/>
                      </a:cubicBezTo>
                      <a:cubicBezTo>
                        <a:pt x="623" y="565"/>
                        <a:pt x="629" y="565"/>
                        <a:pt x="636" y="563"/>
                      </a:cubicBezTo>
                      <a:cubicBezTo>
                        <a:pt x="649" y="561"/>
                        <a:pt x="662" y="556"/>
                        <a:pt x="674" y="549"/>
                      </a:cubicBezTo>
                      <a:cubicBezTo>
                        <a:pt x="681" y="545"/>
                        <a:pt x="687" y="541"/>
                        <a:pt x="693" y="535"/>
                      </a:cubicBezTo>
                      <a:cubicBezTo>
                        <a:pt x="694" y="534"/>
                        <a:pt x="694" y="534"/>
                        <a:pt x="695" y="533"/>
                      </a:cubicBezTo>
                      <a:cubicBezTo>
                        <a:pt x="701" y="527"/>
                        <a:pt x="706" y="521"/>
                        <a:pt x="710" y="514"/>
                      </a:cubicBezTo>
                      <a:cubicBezTo>
                        <a:pt x="716" y="506"/>
                        <a:pt x="719" y="497"/>
                        <a:pt x="722" y="487"/>
                      </a:cubicBezTo>
                      <a:cubicBezTo>
                        <a:pt x="898" y="487"/>
                        <a:pt x="898" y="487"/>
                        <a:pt x="898" y="487"/>
                      </a:cubicBezTo>
                      <a:cubicBezTo>
                        <a:pt x="903" y="504"/>
                        <a:pt x="912" y="520"/>
                        <a:pt x="925" y="533"/>
                      </a:cubicBezTo>
                      <a:cubicBezTo>
                        <a:pt x="968" y="576"/>
                        <a:pt x="1037" y="576"/>
                        <a:pt x="1080" y="533"/>
                      </a:cubicBezTo>
                      <a:cubicBezTo>
                        <a:pt x="1123" y="490"/>
                        <a:pt x="1123" y="421"/>
                        <a:pt x="1080" y="378"/>
                      </a:cubicBezTo>
                      <a:cubicBezTo>
                        <a:pt x="1037" y="335"/>
                        <a:pt x="968" y="335"/>
                        <a:pt x="925" y="378"/>
                      </a:cubicBezTo>
                      <a:cubicBezTo>
                        <a:pt x="912" y="391"/>
                        <a:pt x="903" y="407"/>
                        <a:pt x="898" y="424"/>
                      </a:cubicBezTo>
                      <a:cubicBezTo>
                        <a:pt x="722" y="424"/>
                        <a:pt x="722" y="424"/>
                        <a:pt x="722" y="424"/>
                      </a:cubicBezTo>
                      <a:cubicBezTo>
                        <a:pt x="717" y="407"/>
                        <a:pt x="708" y="391"/>
                        <a:pt x="695" y="378"/>
                      </a:cubicBezTo>
                      <a:cubicBezTo>
                        <a:pt x="694" y="377"/>
                        <a:pt x="693" y="376"/>
                        <a:pt x="692" y="375"/>
                      </a:cubicBezTo>
                      <a:cubicBezTo>
                        <a:pt x="685" y="369"/>
                        <a:pt x="677" y="364"/>
                        <a:pt x="669" y="359"/>
                      </a:cubicBezTo>
                      <a:cubicBezTo>
                        <a:pt x="662" y="356"/>
                        <a:pt x="655" y="353"/>
                        <a:pt x="648" y="351"/>
                      </a:cubicBezTo>
                      <a:cubicBezTo>
                        <a:pt x="636" y="347"/>
                        <a:pt x="623" y="346"/>
                        <a:pt x="611" y="347"/>
                      </a:cubicBezTo>
                      <a:cubicBezTo>
                        <a:pt x="605" y="332"/>
                        <a:pt x="605" y="332"/>
                        <a:pt x="605" y="332"/>
                      </a:cubicBezTo>
                      <a:cubicBezTo>
                        <a:pt x="574" y="252"/>
                        <a:pt x="574" y="252"/>
                        <a:pt x="574" y="252"/>
                      </a:cubicBezTo>
                      <a:cubicBezTo>
                        <a:pt x="558" y="210"/>
                        <a:pt x="558" y="210"/>
                        <a:pt x="558" y="210"/>
                      </a:cubicBezTo>
                      <a:cubicBezTo>
                        <a:pt x="560" y="209"/>
                        <a:pt x="562" y="207"/>
                        <a:pt x="564" y="205"/>
                      </a:cubicBezTo>
                      <a:cubicBezTo>
                        <a:pt x="565" y="204"/>
                        <a:pt x="566" y="202"/>
                        <a:pt x="568" y="201"/>
                      </a:cubicBezTo>
                      <a:cubicBezTo>
                        <a:pt x="575" y="193"/>
                        <a:pt x="580" y="185"/>
                        <a:pt x="585" y="176"/>
                      </a:cubicBezTo>
                      <a:cubicBezTo>
                        <a:pt x="603" y="137"/>
                        <a:pt x="598" y="90"/>
                        <a:pt x="569" y="56"/>
                      </a:cubicBezTo>
                      <a:cubicBezTo>
                        <a:pt x="567" y="54"/>
                        <a:pt x="566" y="52"/>
                        <a:pt x="564" y="50"/>
                      </a:cubicBezTo>
                      <a:cubicBezTo>
                        <a:pt x="558" y="45"/>
                        <a:pt x="552" y="40"/>
                        <a:pt x="546" y="36"/>
                      </a:cubicBezTo>
                      <a:cubicBezTo>
                        <a:pt x="539" y="31"/>
                        <a:pt x="532" y="28"/>
                        <a:pt x="524" y="25"/>
                      </a:cubicBezTo>
                      <a:cubicBezTo>
                        <a:pt x="485" y="11"/>
                        <a:pt x="440" y="19"/>
                        <a:pt x="409" y="50"/>
                      </a:cubicBezTo>
                      <a:cubicBezTo>
                        <a:pt x="396" y="63"/>
                        <a:pt x="388" y="77"/>
                        <a:pt x="383" y="93"/>
                      </a:cubicBezTo>
                      <a:cubicBezTo>
                        <a:pt x="226" y="93"/>
                        <a:pt x="226" y="93"/>
                        <a:pt x="226" y="93"/>
                      </a:cubicBezTo>
                      <a:cubicBezTo>
                        <a:pt x="222" y="74"/>
                        <a:pt x="213" y="57"/>
                        <a:pt x="198" y="42"/>
                      </a:cubicBezTo>
                      <a:cubicBezTo>
                        <a:pt x="155" y="0"/>
                        <a:pt x="86" y="0"/>
                        <a:pt x="43" y="42"/>
                      </a:cubicBezTo>
                      <a:cubicBezTo>
                        <a:pt x="0" y="85"/>
                        <a:pt x="0" y="155"/>
                        <a:pt x="43" y="198"/>
                      </a:cubicBezTo>
                      <a:cubicBezTo>
                        <a:pt x="86" y="240"/>
                        <a:pt x="155" y="240"/>
                        <a:pt x="198" y="198"/>
                      </a:cubicBezTo>
                      <a:close/>
                      <a:moveTo>
                        <a:pt x="970" y="424"/>
                      </a:moveTo>
                      <a:cubicBezTo>
                        <a:pt x="970" y="424"/>
                        <a:pt x="970" y="423"/>
                        <a:pt x="970" y="423"/>
                      </a:cubicBezTo>
                      <a:cubicBezTo>
                        <a:pt x="988" y="405"/>
                        <a:pt x="1017" y="405"/>
                        <a:pt x="1035" y="423"/>
                      </a:cubicBezTo>
                      <a:cubicBezTo>
                        <a:pt x="1053" y="441"/>
                        <a:pt x="1053" y="470"/>
                        <a:pt x="1035" y="488"/>
                      </a:cubicBezTo>
                      <a:cubicBezTo>
                        <a:pt x="1017" y="506"/>
                        <a:pt x="988" y="506"/>
                        <a:pt x="970" y="488"/>
                      </a:cubicBezTo>
                      <a:cubicBezTo>
                        <a:pt x="970" y="488"/>
                        <a:pt x="970" y="488"/>
                        <a:pt x="970" y="487"/>
                      </a:cubicBezTo>
                      <a:cubicBezTo>
                        <a:pt x="952" y="470"/>
                        <a:pt x="952" y="441"/>
                        <a:pt x="970" y="424"/>
                      </a:cubicBezTo>
                      <a:close/>
                      <a:moveTo>
                        <a:pt x="577" y="436"/>
                      </a:moveTo>
                      <a:cubicBezTo>
                        <a:pt x="577" y="435"/>
                        <a:pt x="578" y="434"/>
                        <a:pt x="578" y="434"/>
                      </a:cubicBezTo>
                      <a:cubicBezTo>
                        <a:pt x="580" y="430"/>
                        <a:pt x="582" y="426"/>
                        <a:pt x="585" y="423"/>
                      </a:cubicBezTo>
                      <a:cubicBezTo>
                        <a:pt x="588" y="420"/>
                        <a:pt x="592" y="418"/>
                        <a:pt x="596" y="416"/>
                      </a:cubicBezTo>
                      <a:cubicBezTo>
                        <a:pt x="602" y="413"/>
                        <a:pt x="609" y="410"/>
                        <a:pt x="616" y="410"/>
                      </a:cubicBezTo>
                      <a:cubicBezTo>
                        <a:pt x="623" y="410"/>
                        <a:pt x="630" y="411"/>
                        <a:pt x="637" y="415"/>
                      </a:cubicBezTo>
                      <a:cubicBezTo>
                        <a:pt x="642" y="417"/>
                        <a:pt x="646" y="419"/>
                        <a:pt x="650" y="423"/>
                      </a:cubicBezTo>
                      <a:cubicBezTo>
                        <a:pt x="650" y="423"/>
                        <a:pt x="650" y="424"/>
                        <a:pt x="650" y="424"/>
                      </a:cubicBezTo>
                      <a:cubicBezTo>
                        <a:pt x="654" y="428"/>
                        <a:pt x="657" y="432"/>
                        <a:pt x="660" y="437"/>
                      </a:cubicBezTo>
                      <a:cubicBezTo>
                        <a:pt x="663" y="445"/>
                        <a:pt x="663" y="453"/>
                        <a:pt x="663" y="460"/>
                      </a:cubicBezTo>
                      <a:cubicBezTo>
                        <a:pt x="662" y="470"/>
                        <a:pt x="658" y="480"/>
                        <a:pt x="651" y="487"/>
                      </a:cubicBezTo>
                      <a:cubicBezTo>
                        <a:pt x="650" y="488"/>
                        <a:pt x="650" y="488"/>
                        <a:pt x="650" y="488"/>
                      </a:cubicBezTo>
                      <a:cubicBezTo>
                        <a:pt x="644" y="494"/>
                        <a:pt x="636" y="498"/>
                        <a:pt x="627" y="500"/>
                      </a:cubicBezTo>
                      <a:cubicBezTo>
                        <a:pt x="621" y="501"/>
                        <a:pt x="614" y="501"/>
                        <a:pt x="607" y="499"/>
                      </a:cubicBezTo>
                      <a:cubicBezTo>
                        <a:pt x="599" y="498"/>
                        <a:pt x="592" y="494"/>
                        <a:pt x="585" y="488"/>
                      </a:cubicBezTo>
                      <a:cubicBezTo>
                        <a:pt x="585" y="488"/>
                        <a:pt x="585" y="488"/>
                        <a:pt x="585" y="488"/>
                      </a:cubicBezTo>
                      <a:cubicBezTo>
                        <a:pt x="571" y="474"/>
                        <a:pt x="569" y="453"/>
                        <a:pt x="577" y="436"/>
                      </a:cubicBezTo>
                      <a:close/>
                      <a:moveTo>
                        <a:pt x="454" y="95"/>
                      </a:moveTo>
                      <a:cubicBezTo>
                        <a:pt x="455" y="94"/>
                        <a:pt x="457" y="94"/>
                        <a:pt x="458" y="93"/>
                      </a:cubicBezTo>
                      <a:cubicBezTo>
                        <a:pt x="476" y="78"/>
                        <a:pt x="502" y="79"/>
                        <a:pt x="519" y="95"/>
                      </a:cubicBezTo>
                      <a:cubicBezTo>
                        <a:pt x="530" y="107"/>
                        <a:pt x="534" y="123"/>
                        <a:pt x="530" y="138"/>
                      </a:cubicBezTo>
                      <a:cubicBezTo>
                        <a:pt x="528" y="146"/>
                        <a:pt x="525" y="154"/>
                        <a:pt x="519" y="160"/>
                      </a:cubicBezTo>
                      <a:cubicBezTo>
                        <a:pt x="507" y="172"/>
                        <a:pt x="490" y="176"/>
                        <a:pt x="475" y="172"/>
                      </a:cubicBezTo>
                      <a:cubicBezTo>
                        <a:pt x="467" y="170"/>
                        <a:pt x="460" y="166"/>
                        <a:pt x="454" y="160"/>
                      </a:cubicBezTo>
                      <a:cubicBezTo>
                        <a:pt x="453" y="159"/>
                        <a:pt x="452" y="158"/>
                        <a:pt x="451" y="157"/>
                      </a:cubicBezTo>
                      <a:cubicBezTo>
                        <a:pt x="437" y="139"/>
                        <a:pt x="437" y="112"/>
                        <a:pt x="454" y="95"/>
                      </a:cubicBezTo>
                      <a:close/>
                      <a:moveTo>
                        <a:pt x="88" y="88"/>
                      </a:moveTo>
                      <a:cubicBezTo>
                        <a:pt x="106" y="70"/>
                        <a:pt x="135" y="70"/>
                        <a:pt x="153" y="88"/>
                      </a:cubicBezTo>
                      <a:cubicBezTo>
                        <a:pt x="155" y="89"/>
                        <a:pt x="155" y="91"/>
                        <a:pt x="157" y="93"/>
                      </a:cubicBezTo>
                      <a:cubicBezTo>
                        <a:pt x="170" y="111"/>
                        <a:pt x="169" y="136"/>
                        <a:pt x="153" y="152"/>
                      </a:cubicBezTo>
                      <a:cubicBezTo>
                        <a:pt x="151" y="154"/>
                        <a:pt x="149" y="155"/>
                        <a:pt x="147" y="157"/>
                      </a:cubicBezTo>
                      <a:cubicBezTo>
                        <a:pt x="129" y="169"/>
                        <a:pt x="104" y="169"/>
                        <a:pt x="88" y="153"/>
                      </a:cubicBezTo>
                      <a:cubicBezTo>
                        <a:pt x="70" y="135"/>
                        <a:pt x="70" y="105"/>
                        <a:pt x="88" y="88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E" sz="18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Arial" charset="0"/>
                  </a:endParaRPr>
                </a:p>
              </p:txBody>
            </p:sp>
          </p:grpSp>
        </p:grpSp>
        <p:sp>
          <p:nvSpPr>
            <p:cNvPr id="49" name="Rectangle 48"/>
            <p:cNvSpPr/>
            <p:nvPr/>
          </p:nvSpPr>
          <p:spPr>
            <a:xfrm>
              <a:off x="9067275" y="4663080"/>
              <a:ext cx="3108960" cy="74980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US" sz="1400" dirty="0"/>
                <a:t>Enterprise Architecture blueprint is </a:t>
              </a:r>
              <a:r>
                <a:rPr lang="en-US" sz="1400" b="1" dirty="0"/>
                <a:t>handed over to Development Teams </a:t>
              </a:r>
              <a:r>
                <a:rPr lang="en-US" sz="1400" dirty="0"/>
                <a:t>before the Design phase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76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72" y="1397899"/>
            <a:ext cx="6417628" cy="45382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Concerns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385890" y="3390900"/>
            <a:ext cx="7958010" cy="642047"/>
            <a:chOff x="347790" y="1237968"/>
            <a:chExt cx="7958010" cy="642047"/>
          </a:xfrm>
        </p:grpSpPr>
        <p:grpSp>
          <p:nvGrpSpPr>
            <p:cNvPr id="179" name="Group 178"/>
            <p:cNvGrpSpPr/>
            <p:nvPr/>
          </p:nvGrpSpPr>
          <p:grpSpPr>
            <a:xfrm>
              <a:off x="347790" y="1237968"/>
              <a:ext cx="7958010" cy="642047"/>
              <a:chOff x="918003" y="5968127"/>
              <a:chExt cx="7385922" cy="401132"/>
            </a:xfrm>
          </p:grpSpPr>
          <p:sp>
            <p:nvSpPr>
              <p:cNvPr id="190" name="Rounded Rectangle 19"/>
              <p:cNvSpPr/>
              <p:nvPr/>
            </p:nvSpPr>
            <p:spPr bwMode="gray">
              <a:xfrm>
                <a:off x="988725" y="5970504"/>
                <a:ext cx="7315200" cy="398755"/>
              </a:xfrm>
              <a:prstGeom prst="roundRect">
                <a:avLst>
                  <a:gd name="adj" fmla="val 50000"/>
                </a:avLst>
              </a:prstGeom>
              <a:solidFill>
                <a:srgbClr val="778888">
                  <a:lumMod val="20000"/>
                  <a:lumOff val="80000"/>
                  <a:alpha val="70000"/>
                </a:srgbClr>
              </a:solidFill>
              <a:ln w="6350">
                <a:solidFill>
                  <a:srgbClr val="778888">
                    <a:lumMod val="20000"/>
                    <a:lumOff val="8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54864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300"/>
                  </a:spcAft>
                </a:pPr>
                <a:endParaRPr lang="en-US" sz="1000" b="1" kern="0" dirty="0">
                  <a:solidFill>
                    <a:sysClr val="windowText" lastClr="000000"/>
                  </a:solidFill>
                  <a:latin typeface="+mn-lt"/>
                  <a:cs typeface="Arial" pitchFamily="34" charset="0"/>
                </a:endParaRPr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918003" y="5968127"/>
                <a:ext cx="707329" cy="401125"/>
                <a:chOff x="849135" y="1921935"/>
                <a:chExt cx="707329" cy="326631"/>
              </a:xfrm>
              <a:solidFill>
                <a:srgbClr val="FF0000">
                  <a:lumMod val="50000"/>
                </a:srgbClr>
              </a:solidFill>
            </p:grpSpPr>
            <p:sp>
              <p:nvSpPr>
                <p:cNvPr id="192" name="Oval 191"/>
                <p:cNvSpPr/>
                <p:nvPr/>
              </p:nvSpPr>
              <p:spPr bwMode="gray">
                <a:xfrm>
                  <a:off x="849135" y="1921936"/>
                  <a:ext cx="495163" cy="323384"/>
                </a:xfrm>
                <a:prstGeom prst="ellipse">
                  <a:avLst/>
                </a:prstGeom>
                <a:solidFill>
                  <a:schemeClr val="accent3"/>
                </a:solidFill>
                <a:ln w="6350">
                  <a:solidFill>
                    <a:schemeClr val="accent3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72000" tIns="72000" rIns="72000" bIns="7200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 bwMode="gray">
                <a:xfrm>
                  <a:off x="1096717" y="1921935"/>
                  <a:ext cx="459747" cy="326631"/>
                </a:xfrm>
                <a:prstGeom prst="rect">
                  <a:avLst/>
                </a:prstGeom>
                <a:solidFill>
                  <a:schemeClr val="accent3"/>
                </a:solidFill>
                <a:ln w="6350">
                  <a:solidFill>
                    <a:schemeClr val="accent3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72000" tIns="72000" rIns="72000" bIns="7200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80" name="TextBox 179"/>
            <p:cNvSpPr txBox="1"/>
            <p:nvPr/>
          </p:nvSpPr>
          <p:spPr>
            <a:xfrm>
              <a:off x="1211506" y="1279473"/>
              <a:ext cx="867225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b="1" dirty="0"/>
                <a:t>Security</a:t>
              </a: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602357" y="1429032"/>
              <a:ext cx="375435" cy="370383"/>
              <a:chOff x="1744664" y="350389"/>
              <a:chExt cx="617350" cy="565053"/>
            </a:xfrm>
            <a:solidFill>
              <a:schemeClr val="bg1"/>
            </a:solidFill>
          </p:grpSpPr>
          <p:sp>
            <p:nvSpPr>
              <p:cNvPr id="183" name="Rectangle 182"/>
              <p:cNvSpPr/>
              <p:nvPr/>
            </p:nvSpPr>
            <p:spPr>
              <a:xfrm>
                <a:off x="1744664" y="350389"/>
                <a:ext cx="231774" cy="20999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1795106" y="778476"/>
                <a:ext cx="152400" cy="13696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2102039" y="673798"/>
                <a:ext cx="152400" cy="13696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2209614" y="382295"/>
                <a:ext cx="152400" cy="13696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400" dirty="0"/>
              </a:p>
            </p:txBody>
          </p:sp>
          <p:cxnSp>
            <p:nvCxnSpPr>
              <p:cNvPr id="187" name="Straight Connector 186"/>
              <p:cNvCxnSpPr>
                <a:stCxn id="184" idx="0"/>
                <a:endCxn id="183" idx="2"/>
              </p:cNvCxnSpPr>
              <p:nvPr/>
            </p:nvCxnSpPr>
            <p:spPr>
              <a:xfrm flipH="1" flipV="1">
                <a:off x="1860551" y="560388"/>
                <a:ext cx="10755" cy="218088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963049" y="584911"/>
                <a:ext cx="147917" cy="93663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>
                <a:stCxn id="183" idx="3"/>
                <a:endCxn id="186" idx="1"/>
              </p:cNvCxnSpPr>
              <p:nvPr/>
            </p:nvCxnSpPr>
            <p:spPr>
              <a:xfrm flipV="1">
                <a:off x="1976438" y="450778"/>
                <a:ext cx="233176" cy="4611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/>
            <p:cNvSpPr txBox="1"/>
            <p:nvPr/>
          </p:nvSpPr>
          <p:spPr>
            <a:xfrm>
              <a:off x="1228453" y="1524000"/>
              <a:ext cx="3617978" cy="261610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400" dirty="0"/>
                <a:t>Can it sustain attacks ? Is data protected ?</a:t>
              </a: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385890" y="4991100"/>
            <a:ext cx="7958010" cy="642047"/>
            <a:chOff x="385890" y="4991100"/>
            <a:chExt cx="7958010" cy="642047"/>
          </a:xfrm>
        </p:grpSpPr>
        <p:grpSp>
          <p:nvGrpSpPr>
            <p:cNvPr id="210" name="Group 209"/>
            <p:cNvGrpSpPr/>
            <p:nvPr/>
          </p:nvGrpSpPr>
          <p:grpSpPr>
            <a:xfrm>
              <a:off x="385890" y="4991100"/>
              <a:ext cx="7958010" cy="642047"/>
              <a:chOff x="347790" y="1237968"/>
              <a:chExt cx="7958010" cy="642047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347790" y="1237968"/>
                <a:ext cx="7958010" cy="642047"/>
                <a:chOff x="918003" y="5968127"/>
                <a:chExt cx="7385922" cy="401132"/>
              </a:xfrm>
            </p:grpSpPr>
            <p:sp>
              <p:nvSpPr>
                <p:cNvPr id="222" name="Rounded Rectangle 19"/>
                <p:cNvSpPr/>
                <p:nvPr/>
              </p:nvSpPr>
              <p:spPr bwMode="gray">
                <a:xfrm>
                  <a:off x="988725" y="5970504"/>
                  <a:ext cx="7315200" cy="3987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78888">
                    <a:lumMod val="20000"/>
                    <a:lumOff val="80000"/>
                    <a:alpha val="70000"/>
                  </a:srgbClr>
                </a:solidFill>
                <a:ln w="6350">
                  <a:solidFill>
                    <a:srgbClr val="778888">
                      <a:lumMod val="20000"/>
                      <a:lumOff val="8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548640" tIns="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sz="1000" b="1" kern="0" dirty="0">
                    <a:solidFill>
                      <a:sysClr val="windowText" lastClr="000000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grpSp>
              <p:nvGrpSpPr>
                <p:cNvPr id="223" name="Group 222"/>
                <p:cNvGrpSpPr/>
                <p:nvPr/>
              </p:nvGrpSpPr>
              <p:grpSpPr>
                <a:xfrm>
                  <a:off x="918003" y="5968127"/>
                  <a:ext cx="707329" cy="401125"/>
                  <a:chOff x="849135" y="1921935"/>
                  <a:chExt cx="707329" cy="326631"/>
                </a:xfrm>
                <a:solidFill>
                  <a:srgbClr val="FF0000">
                    <a:lumMod val="50000"/>
                  </a:srgbClr>
                </a:solidFill>
              </p:grpSpPr>
              <p:sp>
                <p:nvSpPr>
                  <p:cNvPr id="224" name="Oval 223"/>
                  <p:cNvSpPr/>
                  <p:nvPr/>
                </p:nvSpPr>
                <p:spPr bwMode="gray">
                  <a:xfrm>
                    <a:off x="849135" y="1921936"/>
                    <a:ext cx="495163" cy="323384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gray">
                  <a:xfrm>
                    <a:off x="1096717" y="1921935"/>
                    <a:ext cx="459747" cy="326631"/>
                  </a:xfrm>
                  <a:prstGeom prst="rect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212" name="TextBox 211"/>
              <p:cNvSpPr txBox="1"/>
              <p:nvPr/>
            </p:nvSpPr>
            <p:spPr>
              <a:xfrm>
                <a:off x="1211506" y="1279473"/>
                <a:ext cx="1162178" cy="292388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600" b="1" dirty="0"/>
                  <a:t>Operability</a:t>
                </a: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228453" y="1524000"/>
                <a:ext cx="4748095" cy="261610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400" dirty="0"/>
                  <a:t>How easy is it to use and manage ? How is it operated ?</a:t>
                </a: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613792" y="5088951"/>
              <a:ext cx="382495" cy="440921"/>
              <a:chOff x="663576" y="3924301"/>
              <a:chExt cx="792163" cy="923925"/>
            </a:xfrm>
          </p:grpSpPr>
          <p:sp>
            <p:nvSpPr>
              <p:cNvPr id="247" name="Rectangle 26"/>
              <p:cNvSpPr>
                <a:spLocks noChangeArrowheads="1"/>
              </p:cNvSpPr>
              <p:nvPr/>
            </p:nvSpPr>
            <p:spPr bwMode="auto">
              <a:xfrm>
                <a:off x="1165226" y="4767263"/>
                <a:ext cx="196850" cy="80963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48" name="Oval 27"/>
              <p:cNvSpPr>
                <a:spLocks noChangeArrowheads="1"/>
              </p:cNvSpPr>
              <p:nvPr/>
            </p:nvSpPr>
            <p:spPr bwMode="auto">
              <a:xfrm>
                <a:off x="1046163" y="4587876"/>
                <a:ext cx="26988" cy="28575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49" name="Rectangle 28"/>
              <p:cNvSpPr>
                <a:spLocks noChangeArrowheads="1"/>
              </p:cNvSpPr>
              <p:nvPr/>
            </p:nvSpPr>
            <p:spPr bwMode="auto">
              <a:xfrm>
                <a:off x="757238" y="4767263"/>
                <a:ext cx="196850" cy="80963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50" name="Freeform 29"/>
              <p:cNvSpPr>
                <a:spLocks noEditPoints="1"/>
              </p:cNvSpPr>
              <p:nvPr/>
            </p:nvSpPr>
            <p:spPr bwMode="auto">
              <a:xfrm>
                <a:off x="663576" y="3924301"/>
                <a:ext cx="792163" cy="825500"/>
              </a:xfrm>
              <a:custGeom>
                <a:avLst/>
                <a:gdLst>
                  <a:gd name="T0" fmla="*/ 2320 w 2432"/>
                  <a:gd name="T1" fmla="*/ 1326 h 2535"/>
                  <a:gd name="T2" fmla="*/ 2077 w 2432"/>
                  <a:gd name="T3" fmla="*/ 907 h 2535"/>
                  <a:gd name="T4" fmla="*/ 1899 w 2432"/>
                  <a:gd name="T5" fmla="*/ 0 h 2535"/>
                  <a:gd name="T6" fmla="*/ 361 w 2432"/>
                  <a:gd name="T7" fmla="*/ 899 h 2535"/>
                  <a:gd name="T8" fmla="*/ 349 w 2432"/>
                  <a:gd name="T9" fmla="*/ 917 h 2535"/>
                  <a:gd name="T10" fmla="*/ 16 w 2432"/>
                  <a:gd name="T11" fmla="*/ 1837 h 2535"/>
                  <a:gd name="T12" fmla="*/ 43 w 2432"/>
                  <a:gd name="T13" fmla="*/ 2064 h 2535"/>
                  <a:gd name="T14" fmla="*/ 416 w 2432"/>
                  <a:gd name="T15" fmla="*/ 2535 h 2535"/>
                  <a:gd name="T16" fmla="*/ 99 w 2432"/>
                  <a:gd name="T17" fmla="*/ 2031 h 2535"/>
                  <a:gd name="T18" fmla="*/ 351 w 2432"/>
                  <a:gd name="T19" fmla="*/ 1045 h 2535"/>
                  <a:gd name="T20" fmla="*/ 361 w 2432"/>
                  <a:gd name="T21" fmla="*/ 1343 h 2535"/>
                  <a:gd name="T22" fmla="*/ 356 w 2432"/>
                  <a:gd name="T23" fmla="*/ 1351 h 2535"/>
                  <a:gd name="T24" fmla="*/ 236 w 2432"/>
                  <a:gd name="T25" fmla="*/ 1515 h 2535"/>
                  <a:gd name="T26" fmla="*/ 356 w 2432"/>
                  <a:gd name="T27" fmla="*/ 1874 h 2535"/>
                  <a:gd name="T28" fmla="*/ 354 w 2432"/>
                  <a:gd name="T29" fmla="*/ 1975 h 2535"/>
                  <a:gd name="T30" fmla="*/ 364 w 2432"/>
                  <a:gd name="T31" fmla="*/ 2208 h 2535"/>
                  <a:gd name="T32" fmla="*/ 413 w 2432"/>
                  <a:gd name="T33" fmla="*/ 2207 h 2535"/>
                  <a:gd name="T34" fmla="*/ 419 w 2432"/>
                  <a:gd name="T35" fmla="*/ 2198 h 2535"/>
                  <a:gd name="T36" fmla="*/ 423 w 2432"/>
                  <a:gd name="T37" fmla="*/ 1868 h 2535"/>
                  <a:gd name="T38" fmla="*/ 361 w 2432"/>
                  <a:gd name="T39" fmla="*/ 1726 h 2535"/>
                  <a:gd name="T40" fmla="*/ 301 w 2432"/>
                  <a:gd name="T41" fmla="*/ 1515 h 2535"/>
                  <a:gd name="T42" fmla="*/ 361 w 2432"/>
                  <a:gd name="T43" fmla="*/ 1417 h 2535"/>
                  <a:gd name="T44" fmla="*/ 462 w 2432"/>
                  <a:gd name="T45" fmla="*/ 1470 h 2535"/>
                  <a:gd name="T46" fmla="*/ 556 w 2432"/>
                  <a:gd name="T47" fmla="*/ 1805 h 2535"/>
                  <a:gd name="T48" fmla="*/ 765 w 2432"/>
                  <a:gd name="T49" fmla="*/ 2119 h 2535"/>
                  <a:gd name="T50" fmla="*/ 786 w 2432"/>
                  <a:gd name="T51" fmla="*/ 2252 h 2535"/>
                  <a:gd name="T52" fmla="*/ 763 w 2432"/>
                  <a:gd name="T53" fmla="*/ 2535 h 2535"/>
                  <a:gd name="T54" fmla="*/ 851 w 2432"/>
                  <a:gd name="T55" fmla="*/ 2252 h 2535"/>
                  <a:gd name="T56" fmla="*/ 1212 w 2432"/>
                  <a:gd name="T57" fmla="*/ 2281 h 2535"/>
                  <a:gd name="T58" fmla="*/ 1582 w 2432"/>
                  <a:gd name="T59" fmla="*/ 2252 h 2535"/>
                  <a:gd name="T60" fmla="*/ 1670 w 2432"/>
                  <a:gd name="T61" fmla="*/ 2535 h 2535"/>
                  <a:gd name="T62" fmla="*/ 1647 w 2432"/>
                  <a:gd name="T63" fmla="*/ 2252 h 2535"/>
                  <a:gd name="T64" fmla="*/ 1668 w 2432"/>
                  <a:gd name="T65" fmla="*/ 2119 h 2535"/>
                  <a:gd name="T66" fmla="*/ 1877 w 2432"/>
                  <a:gd name="T67" fmla="*/ 1805 h 2535"/>
                  <a:gd name="T68" fmla="*/ 1971 w 2432"/>
                  <a:gd name="T69" fmla="*/ 1470 h 2535"/>
                  <a:gd name="T70" fmla="*/ 2072 w 2432"/>
                  <a:gd name="T71" fmla="*/ 1417 h 2535"/>
                  <a:gd name="T72" fmla="*/ 2132 w 2432"/>
                  <a:gd name="T73" fmla="*/ 1515 h 2535"/>
                  <a:gd name="T74" fmla="*/ 2072 w 2432"/>
                  <a:gd name="T75" fmla="*/ 1726 h 2535"/>
                  <a:gd name="T76" fmla="*/ 2010 w 2432"/>
                  <a:gd name="T77" fmla="*/ 1868 h 2535"/>
                  <a:gd name="T78" fmla="*/ 2014 w 2432"/>
                  <a:gd name="T79" fmla="*/ 2198 h 2535"/>
                  <a:gd name="T80" fmla="*/ 2019 w 2432"/>
                  <a:gd name="T81" fmla="*/ 2207 h 2535"/>
                  <a:gd name="T82" fmla="*/ 2068 w 2432"/>
                  <a:gd name="T83" fmla="*/ 2208 h 2535"/>
                  <a:gd name="T84" fmla="*/ 2079 w 2432"/>
                  <a:gd name="T85" fmla="*/ 1975 h 2535"/>
                  <a:gd name="T86" fmla="*/ 2077 w 2432"/>
                  <a:gd name="T87" fmla="*/ 1874 h 2535"/>
                  <a:gd name="T88" fmla="*/ 2197 w 2432"/>
                  <a:gd name="T89" fmla="*/ 1515 h 2535"/>
                  <a:gd name="T90" fmla="*/ 2077 w 2432"/>
                  <a:gd name="T91" fmla="*/ 1351 h 2535"/>
                  <a:gd name="T92" fmla="*/ 2072 w 2432"/>
                  <a:gd name="T93" fmla="*/ 1343 h 2535"/>
                  <a:gd name="T94" fmla="*/ 2082 w 2432"/>
                  <a:gd name="T95" fmla="*/ 1045 h 2535"/>
                  <a:gd name="T96" fmla="*/ 2334 w 2432"/>
                  <a:gd name="T97" fmla="*/ 2031 h 2535"/>
                  <a:gd name="T98" fmla="*/ 2017 w 2432"/>
                  <a:gd name="T99" fmla="*/ 2535 h 2535"/>
                  <a:gd name="T100" fmla="*/ 2390 w 2432"/>
                  <a:gd name="T101" fmla="*/ 2064 h 2535"/>
                  <a:gd name="T102" fmla="*/ 2417 w 2432"/>
                  <a:gd name="T103" fmla="*/ 1837 h 2535"/>
                  <a:gd name="T104" fmla="*/ 993 w 2432"/>
                  <a:gd name="T105" fmla="*/ 2021 h 2535"/>
                  <a:gd name="T106" fmla="*/ 1216 w 2432"/>
                  <a:gd name="T107" fmla="*/ 2175 h 2535"/>
                  <a:gd name="T108" fmla="*/ 1311 w 2432"/>
                  <a:gd name="T109" fmla="*/ 2081 h 2535"/>
                  <a:gd name="T110" fmla="*/ 1380 w 2432"/>
                  <a:gd name="T111" fmla="*/ 2081 h 2535"/>
                  <a:gd name="T112" fmla="*/ 1440 w 2432"/>
                  <a:gd name="T113" fmla="*/ 2141 h 2535"/>
                  <a:gd name="T114" fmla="*/ 1816 w 2432"/>
                  <a:gd name="T115" fmla="*/ 1779 h 2535"/>
                  <a:gd name="T116" fmla="*/ 698 w 2432"/>
                  <a:gd name="T117" fmla="*/ 1885 h 2535"/>
                  <a:gd name="T118" fmla="*/ 588 w 2432"/>
                  <a:gd name="T119" fmla="*/ 1658 h 2535"/>
                  <a:gd name="T120" fmla="*/ 1893 w 2432"/>
                  <a:gd name="T121" fmla="*/ 176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32" h="2535">
                    <a:moveTo>
                      <a:pt x="2417" y="1837"/>
                    </a:moveTo>
                    <a:cubicBezTo>
                      <a:pt x="2380" y="1642"/>
                      <a:pt x="2325" y="1340"/>
                      <a:pt x="2324" y="1337"/>
                    </a:cubicBezTo>
                    <a:cubicBezTo>
                      <a:pt x="2323" y="1333"/>
                      <a:pt x="2322" y="1329"/>
                      <a:pt x="2320" y="1326"/>
                    </a:cubicBezTo>
                    <a:cubicBezTo>
                      <a:pt x="2320" y="1326"/>
                      <a:pt x="2126" y="991"/>
                      <a:pt x="2084" y="917"/>
                    </a:cubicBezTo>
                    <a:cubicBezTo>
                      <a:pt x="2083" y="916"/>
                      <a:pt x="2082" y="915"/>
                      <a:pt x="2082" y="914"/>
                    </a:cubicBezTo>
                    <a:cubicBezTo>
                      <a:pt x="2080" y="911"/>
                      <a:pt x="2078" y="909"/>
                      <a:pt x="2077" y="907"/>
                    </a:cubicBezTo>
                    <a:cubicBezTo>
                      <a:pt x="2075" y="904"/>
                      <a:pt x="2074" y="902"/>
                      <a:pt x="2072" y="899"/>
                    </a:cubicBezTo>
                    <a:cubicBezTo>
                      <a:pt x="2072" y="173"/>
                      <a:pt x="2072" y="173"/>
                      <a:pt x="2072" y="173"/>
                    </a:cubicBezTo>
                    <a:cubicBezTo>
                      <a:pt x="2072" y="77"/>
                      <a:pt x="1995" y="0"/>
                      <a:pt x="1899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438" y="0"/>
                      <a:pt x="361" y="77"/>
                      <a:pt x="361" y="173"/>
                    </a:cubicBezTo>
                    <a:cubicBezTo>
                      <a:pt x="361" y="899"/>
                      <a:pt x="361" y="899"/>
                      <a:pt x="361" y="899"/>
                    </a:cubicBezTo>
                    <a:cubicBezTo>
                      <a:pt x="359" y="902"/>
                      <a:pt x="358" y="904"/>
                      <a:pt x="356" y="907"/>
                    </a:cubicBezTo>
                    <a:cubicBezTo>
                      <a:pt x="355" y="909"/>
                      <a:pt x="353" y="911"/>
                      <a:pt x="351" y="914"/>
                    </a:cubicBezTo>
                    <a:cubicBezTo>
                      <a:pt x="351" y="915"/>
                      <a:pt x="350" y="916"/>
                      <a:pt x="349" y="917"/>
                    </a:cubicBezTo>
                    <a:cubicBezTo>
                      <a:pt x="307" y="991"/>
                      <a:pt x="113" y="1326"/>
                      <a:pt x="113" y="1326"/>
                    </a:cubicBezTo>
                    <a:cubicBezTo>
                      <a:pt x="111" y="1329"/>
                      <a:pt x="110" y="1333"/>
                      <a:pt x="109" y="1337"/>
                    </a:cubicBezTo>
                    <a:cubicBezTo>
                      <a:pt x="108" y="1340"/>
                      <a:pt x="53" y="1642"/>
                      <a:pt x="16" y="1837"/>
                    </a:cubicBezTo>
                    <a:cubicBezTo>
                      <a:pt x="1" y="1914"/>
                      <a:pt x="0" y="1954"/>
                      <a:pt x="12" y="1992"/>
                    </a:cubicBezTo>
                    <a:cubicBezTo>
                      <a:pt x="18" y="2014"/>
                      <a:pt x="28" y="2034"/>
                      <a:pt x="41" y="2060"/>
                    </a:cubicBezTo>
                    <a:cubicBezTo>
                      <a:pt x="43" y="2064"/>
                      <a:pt x="43" y="2064"/>
                      <a:pt x="43" y="2064"/>
                    </a:cubicBezTo>
                    <a:cubicBezTo>
                      <a:pt x="78" y="2135"/>
                      <a:pt x="277" y="2442"/>
                      <a:pt x="338" y="2535"/>
                    </a:cubicBezTo>
                    <a:cubicBezTo>
                      <a:pt x="416" y="2535"/>
                      <a:pt x="416" y="2535"/>
                      <a:pt x="416" y="2535"/>
                    </a:cubicBezTo>
                    <a:cubicBezTo>
                      <a:pt x="416" y="2535"/>
                      <a:pt x="416" y="2535"/>
                      <a:pt x="416" y="2535"/>
                    </a:cubicBezTo>
                    <a:cubicBezTo>
                      <a:pt x="415" y="2532"/>
                      <a:pt x="413" y="2529"/>
                      <a:pt x="411" y="2526"/>
                    </a:cubicBezTo>
                    <a:cubicBezTo>
                      <a:pt x="408" y="2522"/>
                      <a:pt x="141" y="2113"/>
                      <a:pt x="101" y="2035"/>
                    </a:cubicBezTo>
                    <a:cubicBezTo>
                      <a:pt x="99" y="2031"/>
                      <a:pt x="99" y="2031"/>
                      <a:pt x="99" y="2031"/>
                    </a:cubicBezTo>
                    <a:cubicBezTo>
                      <a:pt x="69" y="1971"/>
                      <a:pt x="60" y="1953"/>
                      <a:pt x="80" y="1849"/>
                    </a:cubicBezTo>
                    <a:cubicBezTo>
                      <a:pt x="115" y="1669"/>
                      <a:pt x="165" y="1396"/>
                      <a:pt x="173" y="1354"/>
                    </a:cubicBezTo>
                    <a:cubicBezTo>
                      <a:pt x="190" y="1324"/>
                      <a:pt x="286" y="1158"/>
                      <a:pt x="351" y="1045"/>
                    </a:cubicBezTo>
                    <a:cubicBezTo>
                      <a:pt x="353" y="1042"/>
                      <a:pt x="355" y="1039"/>
                      <a:pt x="356" y="1037"/>
                    </a:cubicBezTo>
                    <a:cubicBezTo>
                      <a:pt x="358" y="1034"/>
                      <a:pt x="359" y="1031"/>
                      <a:pt x="361" y="1028"/>
                    </a:cubicBezTo>
                    <a:cubicBezTo>
                      <a:pt x="361" y="1343"/>
                      <a:pt x="361" y="1343"/>
                      <a:pt x="361" y="1343"/>
                    </a:cubicBezTo>
                    <a:cubicBezTo>
                      <a:pt x="359" y="1347"/>
                      <a:pt x="358" y="1350"/>
                      <a:pt x="358" y="1350"/>
                    </a:cubicBezTo>
                    <a:cubicBezTo>
                      <a:pt x="358" y="1350"/>
                      <a:pt x="358" y="1350"/>
                      <a:pt x="358" y="1350"/>
                    </a:cubicBezTo>
                    <a:cubicBezTo>
                      <a:pt x="357" y="1350"/>
                      <a:pt x="357" y="1350"/>
                      <a:pt x="356" y="1351"/>
                    </a:cubicBezTo>
                    <a:cubicBezTo>
                      <a:pt x="355" y="1351"/>
                      <a:pt x="353" y="1351"/>
                      <a:pt x="351" y="1351"/>
                    </a:cubicBezTo>
                    <a:cubicBezTo>
                      <a:pt x="349" y="1352"/>
                      <a:pt x="347" y="1352"/>
                      <a:pt x="344" y="1353"/>
                    </a:cubicBezTo>
                    <a:cubicBezTo>
                      <a:pt x="278" y="1371"/>
                      <a:pt x="236" y="1435"/>
                      <a:pt x="236" y="1515"/>
                    </a:cubicBezTo>
                    <a:cubicBezTo>
                      <a:pt x="236" y="1617"/>
                      <a:pt x="291" y="1734"/>
                      <a:pt x="328" y="1811"/>
                    </a:cubicBezTo>
                    <a:cubicBezTo>
                      <a:pt x="337" y="1830"/>
                      <a:pt x="345" y="1848"/>
                      <a:pt x="351" y="1862"/>
                    </a:cubicBezTo>
                    <a:cubicBezTo>
                      <a:pt x="353" y="1867"/>
                      <a:pt x="355" y="1871"/>
                      <a:pt x="356" y="1874"/>
                    </a:cubicBezTo>
                    <a:cubicBezTo>
                      <a:pt x="357" y="1878"/>
                      <a:pt x="358" y="1881"/>
                      <a:pt x="359" y="1883"/>
                    </a:cubicBezTo>
                    <a:cubicBezTo>
                      <a:pt x="362" y="1896"/>
                      <a:pt x="359" y="1925"/>
                      <a:pt x="356" y="1956"/>
                    </a:cubicBezTo>
                    <a:cubicBezTo>
                      <a:pt x="356" y="1963"/>
                      <a:pt x="355" y="1969"/>
                      <a:pt x="354" y="1975"/>
                    </a:cubicBezTo>
                    <a:cubicBezTo>
                      <a:pt x="353" y="1983"/>
                      <a:pt x="352" y="1992"/>
                      <a:pt x="351" y="2001"/>
                    </a:cubicBezTo>
                    <a:cubicBezTo>
                      <a:pt x="345" y="2064"/>
                      <a:pt x="340" y="2137"/>
                      <a:pt x="357" y="2196"/>
                    </a:cubicBezTo>
                    <a:cubicBezTo>
                      <a:pt x="359" y="2200"/>
                      <a:pt x="361" y="2205"/>
                      <a:pt x="364" y="2208"/>
                    </a:cubicBezTo>
                    <a:cubicBezTo>
                      <a:pt x="373" y="2217"/>
                      <a:pt x="385" y="2221"/>
                      <a:pt x="398" y="2218"/>
                    </a:cubicBezTo>
                    <a:cubicBezTo>
                      <a:pt x="402" y="2216"/>
                      <a:pt x="406" y="2214"/>
                      <a:pt x="410" y="2211"/>
                    </a:cubicBezTo>
                    <a:cubicBezTo>
                      <a:pt x="411" y="2210"/>
                      <a:pt x="412" y="2208"/>
                      <a:pt x="413" y="2207"/>
                    </a:cubicBezTo>
                    <a:cubicBezTo>
                      <a:pt x="414" y="2207"/>
                      <a:pt x="414" y="2206"/>
                      <a:pt x="414" y="2206"/>
                    </a:cubicBezTo>
                    <a:cubicBezTo>
                      <a:pt x="415" y="2205"/>
                      <a:pt x="416" y="2203"/>
                      <a:pt x="417" y="2202"/>
                    </a:cubicBezTo>
                    <a:cubicBezTo>
                      <a:pt x="417" y="2201"/>
                      <a:pt x="418" y="2199"/>
                      <a:pt x="419" y="2198"/>
                    </a:cubicBezTo>
                    <a:cubicBezTo>
                      <a:pt x="421" y="2191"/>
                      <a:pt x="422" y="2184"/>
                      <a:pt x="420" y="2177"/>
                    </a:cubicBezTo>
                    <a:cubicBezTo>
                      <a:pt x="404" y="2122"/>
                      <a:pt x="413" y="2045"/>
                      <a:pt x="420" y="1982"/>
                    </a:cubicBezTo>
                    <a:cubicBezTo>
                      <a:pt x="425" y="1933"/>
                      <a:pt x="429" y="1895"/>
                      <a:pt x="423" y="1868"/>
                    </a:cubicBezTo>
                    <a:cubicBezTo>
                      <a:pt x="419" y="1853"/>
                      <a:pt x="411" y="1834"/>
                      <a:pt x="399" y="1808"/>
                    </a:cubicBezTo>
                    <a:cubicBezTo>
                      <a:pt x="396" y="1801"/>
                      <a:pt x="392" y="1792"/>
                      <a:pt x="387" y="1783"/>
                    </a:cubicBezTo>
                    <a:cubicBezTo>
                      <a:pt x="379" y="1766"/>
                      <a:pt x="370" y="1747"/>
                      <a:pt x="361" y="1726"/>
                    </a:cubicBezTo>
                    <a:cubicBezTo>
                      <a:pt x="359" y="1723"/>
                      <a:pt x="358" y="1719"/>
                      <a:pt x="356" y="1715"/>
                    </a:cubicBezTo>
                    <a:cubicBezTo>
                      <a:pt x="355" y="1712"/>
                      <a:pt x="353" y="1708"/>
                      <a:pt x="351" y="1704"/>
                    </a:cubicBezTo>
                    <a:cubicBezTo>
                      <a:pt x="325" y="1643"/>
                      <a:pt x="301" y="1574"/>
                      <a:pt x="301" y="1515"/>
                    </a:cubicBezTo>
                    <a:cubicBezTo>
                      <a:pt x="301" y="1470"/>
                      <a:pt x="321" y="1435"/>
                      <a:pt x="351" y="1420"/>
                    </a:cubicBezTo>
                    <a:cubicBezTo>
                      <a:pt x="353" y="1420"/>
                      <a:pt x="355" y="1419"/>
                      <a:pt x="356" y="1418"/>
                    </a:cubicBezTo>
                    <a:cubicBezTo>
                      <a:pt x="358" y="1418"/>
                      <a:pt x="359" y="1417"/>
                      <a:pt x="361" y="1417"/>
                    </a:cubicBezTo>
                    <a:cubicBezTo>
                      <a:pt x="361" y="1416"/>
                      <a:pt x="362" y="1416"/>
                      <a:pt x="362" y="1416"/>
                    </a:cubicBezTo>
                    <a:cubicBezTo>
                      <a:pt x="371" y="1414"/>
                      <a:pt x="380" y="1413"/>
                      <a:pt x="389" y="1414"/>
                    </a:cubicBezTo>
                    <a:cubicBezTo>
                      <a:pt x="416" y="1417"/>
                      <a:pt x="442" y="1437"/>
                      <a:pt x="462" y="1470"/>
                    </a:cubicBezTo>
                    <a:cubicBezTo>
                      <a:pt x="505" y="1540"/>
                      <a:pt x="514" y="1605"/>
                      <a:pt x="523" y="1668"/>
                    </a:cubicBezTo>
                    <a:cubicBezTo>
                      <a:pt x="528" y="1697"/>
                      <a:pt x="532" y="1727"/>
                      <a:pt x="540" y="1757"/>
                    </a:cubicBezTo>
                    <a:cubicBezTo>
                      <a:pt x="544" y="1773"/>
                      <a:pt x="549" y="1789"/>
                      <a:pt x="556" y="1805"/>
                    </a:cubicBezTo>
                    <a:cubicBezTo>
                      <a:pt x="569" y="1836"/>
                      <a:pt x="588" y="1861"/>
                      <a:pt x="609" y="1885"/>
                    </a:cubicBezTo>
                    <a:cubicBezTo>
                      <a:pt x="619" y="1896"/>
                      <a:pt x="629" y="1908"/>
                      <a:pt x="640" y="1919"/>
                    </a:cubicBezTo>
                    <a:cubicBezTo>
                      <a:pt x="687" y="1969"/>
                      <a:pt x="736" y="2020"/>
                      <a:pt x="765" y="2119"/>
                    </a:cubicBezTo>
                    <a:cubicBezTo>
                      <a:pt x="778" y="2164"/>
                      <a:pt x="784" y="2205"/>
                      <a:pt x="786" y="2242"/>
                    </a:cubicBezTo>
                    <a:cubicBezTo>
                      <a:pt x="786" y="2244"/>
                      <a:pt x="786" y="2245"/>
                      <a:pt x="786" y="2247"/>
                    </a:cubicBezTo>
                    <a:cubicBezTo>
                      <a:pt x="786" y="2248"/>
                      <a:pt x="786" y="2250"/>
                      <a:pt x="786" y="2252"/>
                    </a:cubicBezTo>
                    <a:cubicBezTo>
                      <a:pt x="790" y="2345"/>
                      <a:pt x="767" y="2404"/>
                      <a:pt x="766" y="2405"/>
                    </a:cubicBezTo>
                    <a:cubicBezTo>
                      <a:pt x="764" y="2412"/>
                      <a:pt x="763" y="2429"/>
                      <a:pt x="763" y="2433"/>
                    </a:cubicBezTo>
                    <a:cubicBezTo>
                      <a:pt x="763" y="2535"/>
                      <a:pt x="763" y="2535"/>
                      <a:pt x="763" y="2535"/>
                    </a:cubicBezTo>
                    <a:cubicBezTo>
                      <a:pt x="829" y="2535"/>
                      <a:pt x="829" y="2535"/>
                      <a:pt x="829" y="2535"/>
                    </a:cubicBezTo>
                    <a:cubicBezTo>
                      <a:pt x="829" y="2425"/>
                      <a:pt x="829" y="2425"/>
                      <a:pt x="829" y="2425"/>
                    </a:cubicBezTo>
                    <a:cubicBezTo>
                      <a:pt x="837" y="2400"/>
                      <a:pt x="854" y="2337"/>
                      <a:pt x="851" y="2252"/>
                    </a:cubicBezTo>
                    <a:cubicBezTo>
                      <a:pt x="851" y="2250"/>
                      <a:pt x="851" y="2248"/>
                      <a:pt x="851" y="2247"/>
                    </a:cubicBezTo>
                    <a:cubicBezTo>
                      <a:pt x="851" y="2245"/>
                      <a:pt x="851" y="2244"/>
                      <a:pt x="851" y="2242"/>
                    </a:cubicBezTo>
                    <a:cubicBezTo>
                      <a:pt x="851" y="2242"/>
                      <a:pt x="1031" y="2281"/>
                      <a:pt x="1212" y="2281"/>
                    </a:cubicBezTo>
                    <a:cubicBezTo>
                      <a:pt x="1394" y="2281"/>
                      <a:pt x="1582" y="2242"/>
                      <a:pt x="1582" y="2242"/>
                    </a:cubicBezTo>
                    <a:cubicBezTo>
                      <a:pt x="1582" y="2244"/>
                      <a:pt x="1582" y="2245"/>
                      <a:pt x="1582" y="2247"/>
                    </a:cubicBezTo>
                    <a:cubicBezTo>
                      <a:pt x="1582" y="2248"/>
                      <a:pt x="1582" y="2250"/>
                      <a:pt x="1582" y="2252"/>
                    </a:cubicBezTo>
                    <a:cubicBezTo>
                      <a:pt x="1579" y="2337"/>
                      <a:pt x="1596" y="2400"/>
                      <a:pt x="1604" y="2425"/>
                    </a:cubicBezTo>
                    <a:cubicBezTo>
                      <a:pt x="1604" y="2535"/>
                      <a:pt x="1604" y="2535"/>
                      <a:pt x="1604" y="2535"/>
                    </a:cubicBezTo>
                    <a:cubicBezTo>
                      <a:pt x="1670" y="2535"/>
                      <a:pt x="1670" y="2535"/>
                      <a:pt x="1670" y="2535"/>
                    </a:cubicBezTo>
                    <a:cubicBezTo>
                      <a:pt x="1670" y="2433"/>
                      <a:pt x="1670" y="2433"/>
                      <a:pt x="1670" y="2433"/>
                    </a:cubicBezTo>
                    <a:cubicBezTo>
                      <a:pt x="1670" y="2429"/>
                      <a:pt x="1669" y="2412"/>
                      <a:pt x="1667" y="2405"/>
                    </a:cubicBezTo>
                    <a:cubicBezTo>
                      <a:pt x="1666" y="2404"/>
                      <a:pt x="1643" y="2345"/>
                      <a:pt x="1647" y="2252"/>
                    </a:cubicBezTo>
                    <a:cubicBezTo>
                      <a:pt x="1647" y="2250"/>
                      <a:pt x="1647" y="2248"/>
                      <a:pt x="1647" y="2247"/>
                    </a:cubicBezTo>
                    <a:cubicBezTo>
                      <a:pt x="1647" y="2245"/>
                      <a:pt x="1647" y="2244"/>
                      <a:pt x="1647" y="2242"/>
                    </a:cubicBezTo>
                    <a:cubicBezTo>
                      <a:pt x="1649" y="2205"/>
                      <a:pt x="1655" y="2164"/>
                      <a:pt x="1668" y="2119"/>
                    </a:cubicBezTo>
                    <a:cubicBezTo>
                      <a:pt x="1697" y="2020"/>
                      <a:pt x="1746" y="1969"/>
                      <a:pt x="1793" y="1919"/>
                    </a:cubicBezTo>
                    <a:cubicBezTo>
                      <a:pt x="1804" y="1908"/>
                      <a:pt x="1814" y="1896"/>
                      <a:pt x="1824" y="1885"/>
                    </a:cubicBezTo>
                    <a:cubicBezTo>
                      <a:pt x="1845" y="1861"/>
                      <a:pt x="1864" y="1836"/>
                      <a:pt x="1877" y="1805"/>
                    </a:cubicBezTo>
                    <a:cubicBezTo>
                      <a:pt x="1884" y="1789"/>
                      <a:pt x="1888" y="1773"/>
                      <a:pt x="1893" y="1757"/>
                    </a:cubicBezTo>
                    <a:cubicBezTo>
                      <a:pt x="1901" y="1727"/>
                      <a:pt x="1905" y="1697"/>
                      <a:pt x="1910" y="1668"/>
                    </a:cubicBezTo>
                    <a:cubicBezTo>
                      <a:pt x="1919" y="1605"/>
                      <a:pt x="1928" y="1540"/>
                      <a:pt x="1971" y="1470"/>
                    </a:cubicBezTo>
                    <a:cubicBezTo>
                      <a:pt x="1991" y="1437"/>
                      <a:pt x="2017" y="1417"/>
                      <a:pt x="2044" y="1414"/>
                    </a:cubicBezTo>
                    <a:cubicBezTo>
                      <a:pt x="2053" y="1413"/>
                      <a:pt x="2062" y="1414"/>
                      <a:pt x="2071" y="1416"/>
                    </a:cubicBezTo>
                    <a:cubicBezTo>
                      <a:pt x="2071" y="1416"/>
                      <a:pt x="2072" y="1416"/>
                      <a:pt x="2072" y="1417"/>
                    </a:cubicBezTo>
                    <a:cubicBezTo>
                      <a:pt x="2074" y="1417"/>
                      <a:pt x="2075" y="1418"/>
                      <a:pt x="2077" y="1418"/>
                    </a:cubicBezTo>
                    <a:cubicBezTo>
                      <a:pt x="2078" y="1419"/>
                      <a:pt x="2080" y="1420"/>
                      <a:pt x="2082" y="1420"/>
                    </a:cubicBezTo>
                    <a:cubicBezTo>
                      <a:pt x="2112" y="1435"/>
                      <a:pt x="2132" y="1470"/>
                      <a:pt x="2132" y="1515"/>
                    </a:cubicBezTo>
                    <a:cubicBezTo>
                      <a:pt x="2131" y="1574"/>
                      <a:pt x="2108" y="1643"/>
                      <a:pt x="2082" y="1704"/>
                    </a:cubicBezTo>
                    <a:cubicBezTo>
                      <a:pt x="2080" y="1708"/>
                      <a:pt x="2078" y="1712"/>
                      <a:pt x="2077" y="1715"/>
                    </a:cubicBezTo>
                    <a:cubicBezTo>
                      <a:pt x="2075" y="1719"/>
                      <a:pt x="2074" y="1723"/>
                      <a:pt x="2072" y="1726"/>
                    </a:cubicBezTo>
                    <a:cubicBezTo>
                      <a:pt x="2063" y="1747"/>
                      <a:pt x="2054" y="1766"/>
                      <a:pt x="2046" y="1783"/>
                    </a:cubicBezTo>
                    <a:cubicBezTo>
                      <a:pt x="2041" y="1792"/>
                      <a:pt x="2037" y="1801"/>
                      <a:pt x="2034" y="1808"/>
                    </a:cubicBezTo>
                    <a:cubicBezTo>
                      <a:pt x="2022" y="1834"/>
                      <a:pt x="2013" y="1853"/>
                      <a:pt x="2010" y="1868"/>
                    </a:cubicBezTo>
                    <a:cubicBezTo>
                      <a:pt x="2004" y="1895"/>
                      <a:pt x="2008" y="1933"/>
                      <a:pt x="2013" y="1982"/>
                    </a:cubicBezTo>
                    <a:cubicBezTo>
                      <a:pt x="2020" y="2045"/>
                      <a:pt x="2029" y="2122"/>
                      <a:pt x="2013" y="2177"/>
                    </a:cubicBezTo>
                    <a:cubicBezTo>
                      <a:pt x="2011" y="2184"/>
                      <a:pt x="2012" y="2191"/>
                      <a:pt x="2014" y="2198"/>
                    </a:cubicBezTo>
                    <a:cubicBezTo>
                      <a:pt x="2015" y="2199"/>
                      <a:pt x="2015" y="2201"/>
                      <a:pt x="2016" y="2202"/>
                    </a:cubicBezTo>
                    <a:cubicBezTo>
                      <a:pt x="2017" y="2203"/>
                      <a:pt x="2018" y="2205"/>
                      <a:pt x="2019" y="2206"/>
                    </a:cubicBezTo>
                    <a:cubicBezTo>
                      <a:pt x="2019" y="2206"/>
                      <a:pt x="2019" y="2207"/>
                      <a:pt x="2019" y="2207"/>
                    </a:cubicBezTo>
                    <a:cubicBezTo>
                      <a:pt x="2021" y="2208"/>
                      <a:pt x="2022" y="2210"/>
                      <a:pt x="2023" y="2211"/>
                    </a:cubicBezTo>
                    <a:cubicBezTo>
                      <a:pt x="2026" y="2214"/>
                      <a:pt x="2030" y="2216"/>
                      <a:pt x="2035" y="2218"/>
                    </a:cubicBezTo>
                    <a:cubicBezTo>
                      <a:pt x="2048" y="2221"/>
                      <a:pt x="2060" y="2217"/>
                      <a:pt x="2068" y="2208"/>
                    </a:cubicBezTo>
                    <a:cubicBezTo>
                      <a:pt x="2072" y="2205"/>
                      <a:pt x="2074" y="2200"/>
                      <a:pt x="2076" y="2196"/>
                    </a:cubicBezTo>
                    <a:cubicBezTo>
                      <a:pt x="2093" y="2137"/>
                      <a:pt x="2088" y="2064"/>
                      <a:pt x="2082" y="2001"/>
                    </a:cubicBezTo>
                    <a:cubicBezTo>
                      <a:pt x="2081" y="1992"/>
                      <a:pt x="2080" y="1983"/>
                      <a:pt x="2079" y="1975"/>
                    </a:cubicBezTo>
                    <a:cubicBezTo>
                      <a:pt x="2078" y="1969"/>
                      <a:pt x="2077" y="1963"/>
                      <a:pt x="2077" y="1956"/>
                    </a:cubicBezTo>
                    <a:cubicBezTo>
                      <a:pt x="2073" y="1925"/>
                      <a:pt x="2071" y="1896"/>
                      <a:pt x="2074" y="1883"/>
                    </a:cubicBezTo>
                    <a:cubicBezTo>
                      <a:pt x="2074" y="1881"/>
                      <a:pt x="2076" y="1878"/>
                      <a:pt x="2077" y="1874"/>
                    </a:cubicBezTo>
                    <a:cubicBezTo>
                      <a:pt x="2078" y="1871"/>
                      <a:pt x="2080" y="1867"/>
                      <a:pt x="2082" y="1862"/>
                    </a:cubicBezTo>
                    <a:cubicBezTo>
                      <a:pt x="2088" y="1848"/>
                      <a:pt x="2096" y="1830"/>
                      <a:pt x="2105" y="1811"/>
                    </a:cubicBezTo>
                    <a:cubicBezTo>
                      <a:pt x="2142" y="1734"/>
                      <a:pt x="2197" y="1617"/>
                      <a:pt x="2197" y="1515"/>
                    </a:cubicBezTo>
                    <a:cubicBezTo>
                      <a:pt x="2197" y="1435"/>
                      <a:pt x="2155" y="1371"/>
                      <a:pt x="2089" y="1353"/>
                    </a:cubicBezTo>
                    <a:cubicBezTo>
                      <a:pt x="2086" y="1352"/>
                      <a:pt x="2084" y="1352"/>
                      <a:pt x="2082" y="1351"/>
                    </a:cubicBezTo>
                    <a:cubicBezTo>
                      <a:pt x="2080" y="1351"/>
                      <a:pt x="2078" y="1351"/>
                      <a:pt x="2077" y="1351"/>
                    </a:cubicBezTo>
                    <a:cubicBezTo>
                      <a:pt x="2076" y="1350"/>
                      <a:pt x="2076" y="1350"/>
                      <a:pt x="2075" y="1350"/>
                    </a:cubicBezTo>
                    <a:cubicBezTo>
                      <a:pt x="2075" y="1350"/>
                      <a:pt x="2075" y="1350"/>
                      <a:pt x="2075" y="1350"/>
                    </a:cubicBezTo>
                    <a:cubicBezTo>
                      <a:pt x="2075" y="1350"/>
                      <a:pt x="2074" y="1347"/>
                      <a:pt x="2072" y="1343"/>
                    </a:cubicBezTo>
                    <a:cubicBezTo>
                      <a:pt x="2072" y="1028"/>
                      <a:pt x="2072" y="1028"/>
                      <a:pt x="2072" y="1028"/>
                    </a:cubicBezTo>
                    <a:cubicBezTo>
                      <a:pt x="2074" y="1031"/>
                      <a:pt x="2075" y="1034"/>
                      <a:pt x="2077" y="1037"/>
                    </a:cubicBezTo>
                    <a:cubicBezTo>
                      <a:pt x="2078" y="1039"/>
                      <a:pt x="2080" y="1042"/>
                      <a:pt x="2082" y="1045"/>
                    </a:cubicBezTo>
                    <a:cubicBezTo>
                      <a:pt x="2147" y="1158"/>
                      <a:pt x="2243" y="1324"/>
                      <a:pt x="2260" y="1354"/>
                    </a:cubicBezTo>
                    <a:cubicBezTo>
                      <a:pt x="2268" y="1396"/>
                      <a:pt x="2318" y="1669"/>
                      <a:pt x="2353" y="1849"/>
                    </a:cubicBezTo>
                    <a:cubicBezTo>
                      <a:pt x="2373" y="1953"/>
                      <a:pt x="2363" y="1971"/>
                      <a:pt x="2334" y="2031"/>
                    </a:cubicBezTo>
                    <a:cubicBezTo>
                      <a:pt x="2332" y="2035"/>
                      <a:pt x="2332" y="2035"/>
                      <a:pt x="2332" y="2035"/>
                    </a:cubicBezTo>
                    <a:cubicBezTo>
                      <a:pt x="2292" y="2113"/>
                      <a:pt x="2025" y="2522"/>
                      <a:pt x="2022" y="2526"/>
                    </a:cubicBezTo>
                    <a:cubicBezTo>
                      <a:pt x="2020" y="2529"/>
                      <a:pt x="2018" y="2532"/>
                      <a:pt x="2017" y="2535"/>
                    </a:cubicBezTo>
                    <a:cubicBezTo>
                      <a:pt x="2017" y="2535"/>
                      <a:pt x="2017" y="2535"/>
                      <a:pt x="2017" y="2535"/>
                    </a:cubicBezTo>
                    <a:cubicBezTo>
                      <a:pt x="2095" y="2535"/>
                      <a:pt x="2095" y="2535"/>
                      <a:pt x="2095" y="2535"/>
                    </a:cubicBezTo>
                    <a:cubicBezTo>
                      <a:pt x="2156" y="2442"/>
                      <a:pt x="2355" y="2135"/>
                      <a:pt x="2390" y="2064"/>
                    </a:cubicBezTo>
                    <a:cubicBezTo>
                      <a:pt x="2392" y="2060"/>
                      <a:pt x="2392" y="2060"/>
                      <a:pt x="2392" y="2060"/>
                    </a:cubicBezTo>
                    <a:cubicBezTo>
                      <a:pt x="2405" y="2034"/>
                      <a:pt x="2415" y="2014"/>
                      <a:pt x="2421" y="1992"/>
                    </a:cubicBezTo>
                    <a:cubicBezTo>
                      <a:pt x="2432" y="1954"/>
                      <a:pt x="2432" y="1914"/>
                      <a:pt x="2417" y="1837"/>
                    </a:cubicBezTo>
                    <a:close/>
                    <a:moveTo>
                      <a:pt x="993" y="2141"/>
                    </a:moveTo>
                    <a:cubicBezTo>
                      <a:pt x="959" y="2141"/>
                      <a:pt x="933" y="2114"/>
                      <a:pt x="933" y="2081"/>
                    </a:cubicBezTo>
                    <a:cubicBezTo>
                      <a:pt x="933" y="2048"/>
                      <a:pt x="959" y="2021"/>
                      <a:pt x="993" y="2021"/>
                    </a:cubicBezTo>
                    <a:cubicBezTo>
                      <a:pt x="1026" y="2021"/>
                      <a:pt x="1053" y="2048"/>
                      <a:pt x="1053" y="2081"/>
                    </a:cubicBezTo>
                    <a:cubicBezTo>
                      <a:pt x="1053" y="2114"/>
                      <a:pt x="1026" y="2141"/>
                      <a:pt x="993" y="2141"/>
                    </a:cubicBezTo>
                    <a:close/>
                    <a:moveTo>
                      <a:pt x="1216" y="2175"/>
                    </a:moveTo>
                    <a:cubicBezTo>
                      <a:pt x="1165" y="2175"/>
                      <a:pt x="1122" y="2133"/>
                      <a:pt x="1122" y="2081"/>
                    </a:cubicBezTo>
                    <a:cubicBezTo>
                      <a:pt x="1122" y="2029"/>
                      <a:pt x="1165" y="1987"/>
                      <a:pt x="1216" y="1987"/>
                    </a:cubicBezTo>
                    <a:cubicBezTo>
                      <a:pt x="1268" y="1987"/>
                      <a:pt x="1311" y="2029"/>
                      <a:pt x="1311" y="2081"/>
                    </a:cubicBezTo>
                    <a:cubicBezTo>
                      <a:pt x="1311" y="2133"/>
                      <a:pt x="1268" y="2175"/>
                      <a:pt x="1216" y="2175"/>
                    </a:cubicBezTo>
                    <a:close/>
                    <a:moveTo>
                      <a:pt x="1440" y="2141"/>
                    </a:moveTo>
                    <a:cubicBezTo>
                      <a:pt x="1407" y="2141"/>
                      <a:pt x="1380" y="2114"/>
                      <a:pt x="1380" y="2081"/>
                    </a:cubicBezTo>
                    <a:cubicBezTo>
                      <a:pt x="1380" y="2048"/>
                      <a:pt x="1407" y="2021"/>
                      <a:pt x="1440" y="2021"/>
                    </a:cubicBezTo>
                    <a:cubicBezTo>
                      <a:pt x="1474" y="2021"/>
                      <a:pt x="1500" y="2048"/>
                      <a:pt x="1500" y="2081"/>
                    </a:cubicBezTo>
                    <a:cubicBezTo>
                      <a:pt x="1500" y="2114"/>
                      <a:pt x="1474" y="2141"/>
                      <a:pt x="1440" y="2141"/>
                    </a:cubicBezTo>
                    <a:close/>
                    <a:moveTo>
                      <a:pt x="1893" y="1477"/>
                    </a:moveTo>
                    <a:cubicBezTo>
                      <a:pt x="1862" y="1543"/>
                      <a:pt x="1853" y="1603"/>
                      <a:pt x="1845" y="1658"/>
                    </a:cubicBezTo>
                    <a:cubicBezTo>
                      <a:pt x="1838" y="1701"/>
                      <a:pt x="1832" y="1742"/>
                      <a:pt x="1816" y="1779"/>
                    </a:cubicBezTo>
                    <a:cubicBezTo>
                      <a:pt x="1802" y="1814"/>
                      <a:pt x="1775" y="1842"/>
                      <a:pt x="1745" y="1874"/>
                    </a:cubicBezTo>
                    <a:cubicBezTo>
                      <a:pt x="1742" y="1878"/>
                      <a:pt x="1738" y="1881"/>
                      <a:pt x="1735" y="1885"/>
                    </a:cubicBezTo>
                    <a:cubicBezTo>
                      <a:pt x="698" y="1885"/>
                      <a:pt x="698" y="1885"/>
                      <a:pt x="698" y="1885"/>
                    </a:cubicBezTo>
                    <a:cubicBezTo>
                      <a:pt x="695" y="1881"/>
                      <a:pt x="691" y="1878"/>
                      <a:pt x="688" y="1874"/>
                    </a:cubicBezTo>
                    <a:cubicBezTo>
                      <a:pt x="658" y="1842"/>
                      <a:pt x="631" y="1814"/>
                      <a:pt x="617" y="1779"/>
                    </a:cubicBezTo>
                    <a:cubicBezTo>
                      <a:pt x="601" y="1742"/>
                      <a:pt x="595" y="1701"/>
                      <a:pt x="588" y="1658"/>
                    </a:cubicBezTo>
                    <a:cubicBezTo>
                      <a:pt x="580" y="1603"/>
                      <a:pt x="571" y="1543"/>
                      <a:pt x="540" y="1477"/>
                    </a:cubicBezTo>
                    <a:cubicBezTo>
                      <a:pt x="540" y="176"/>
                      <a:pt x="540" y="176"/>
                      <a:pt x="540" y="176"/>
                    </a:cubicBezTo>
                    <a:cubicBezTo>
                      <a:pt x="1893" y="176"/>
                      <a:pt x="1893" y="176"/>
                      <a:pt x="1893" y="176"/>
                    </a:cubicBezTo>
                    <a:lnTo>
                      <a:pt x="1893" y="147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51" name="Freeform 30"/>
              <p:cNvSpPr>
                <a:spLocks/>
              </p:cNvSpPr>
              <p:nvPr/>
            </p:nvSpPr>
            <p:spPr bwMode="auto">
              <a:xfrm>
                <a:off x="884238" y="4264026"/>
                <a:ext cx="350838" cy="196850"/>
              </a:xfrm>
              <a:custGeom>
                <a:avLst/>
                <a:gdLst>
                  <a:gd name="T0" fmla="*/ 971 w 1081"/>
                  <a:gd name="T1" fmla="*/ 0 h 606"/>
                  <a:gd name="T2" fmla="*/ 861 w 1081"/>
                  <a:gd name="T3" fmla="*/ 110 h 606"/>
                  <a:gd name="T4" fmla="*/ 872 w 1081"/>
                  <a:gd name="T5" fmla="*/ 157 h 606"/>
                  <a:gd name="T6" fmla="*/ 761 w 1081"/>
                  <a:gd name="T7" fmla="*/ 268 h 606"/>
                  <a:gd name="T8" fmla="*/ 707 w 1081"/>
                  <a:gd name="T9" fmla="*/ 253 h 606"/>
                  <a:gd name="T10" fmla="*/ 620 w 1081"/>
                  <a:gd name="T11" fmla="*/ 296 h 606"/>
                  <a:gd name="T12" fmla="*/ 490 w 1081"/>
                  <a:gd name="T13" fmla="*/ 238 h 606"/>
                  <a:gd name="T14" fmla="*/ 492 w 1081"/>
                  <a:gd name="T15" fmla="*/ 224 h 606"/>
                  <a:gd name="T16" fmla="*/ 382 w 1081"/>
                  <a:gd name="T17" fmla="*/ 114 h 606"/>
                  <a:gd name="T18" fmla="*/ 322 w 1081"/>
                  <a:gd name="T19" fmla="*/ 132 h 606"/>
                  <a:gd name="T20" fmla="*/ 306 w 1081"/>
                  <a:gd name="T21" fmla="*/ 146 h 606"/>
                  <a:gd name="T22" fmla="*/ 293 w 1081"/>
                  <a:gd name="T23" fmla="*/ 161 h 606"/>
                  <a:gd name="T24" fmla="*/ 276 w 1081"/>
                  <a:gd name="T25" fmla="*/ 198 h 606"/>
                  <a:gd name="T26" fmla="*/ 273 w 1081"/>
                  <a:gd name="T27" fmla="*/ 221 h 606"/>
                  <a:gd name="T28" fmla="*/ 272 w 1081"/>
                  <a:gd name="T29" fmla="*/ 224 h 606"/>
                  <a:gd name="T30" fmla="*/ 275 w 1081"/>
                  <a:gd name="T31" fmla="*/ 248 h 606"/>
                  <a:gd name="T32" fmla="*/ 286 w 1081"/>
                  <a:gd name="T33" fmla="*/ 275 h 606"/>
                  <a:gd name="T34" fmla="*/ 161 w 1081"/>
                  <a:gd name="T35" fmla="*/ 400 h 606"/>
                  <a:gd name="T36" fmla="*/ 110 w 1081"/>
                  <a:gd name="T37" fmla="*/ 386 h 606"/>
                  <a:gd name="T38" fmla="*/ 0 w 1081"/>
                  <a:gd name="T39" fmla="*/ 496 h 606"/>
                  <a:gd name="T40" fmla="*/ 110 w 1081"/>
                  <a:gd name="T41" fmla="*/ 606 h 606"/>
                  <a:gd name="T42" fmla="*/ 220 w 1081"/>
                  <a:gd name="T43" fmla="*/ 496 h 606"/>
                  <a:gd name="T44" fmla="*/ 206 w 1081"/>
                  <a:gd name="T45" fmla="*/ 445 h 606"/>
                  <a:gd name="T46" fmla="*/ 331 w 1081"/>
                  <a:gd name="T47" fmla="*/ 321 h 606"/>
                  <a:gd name="T48" fmla="*/ 382 w 1081"/>
                  <a:gd name="T49" fmla="*/ 334 h 606"/>
                  <a:gd name="T50" fmla="*/ 387 w 1081"/>
                  <a:gd name="T51" fmla="*/ 333 h 606"/>
                  <a:gd name="T52" fmla="*/ 414 w 1081"/>
                  <a:gd name="T53" fmla="*/ 329 h 606"/>
                  <a:gd name="T54" fmla="*/ 435 w 1081"/>
                  <a:gd name="T55" fmla="*/ 320 h 606"/>
                  <a:gd name="T56" fmla="*/ 464 w 1081"/>
                  <a:gd name="T57" fmla="*/ 297 h 606"/>
                  <a:gd name="T58" fmla="*/ 478 w 1081"/>
                  <a:gd name="T59" fmla="*/ 303 h 606"/>
                  <a:gd name="T60" fmla="*/ 557 w 1081"/>
                  <a:gd name="T61" fmla="*/ 337 h 606"/>
                  <a:gd name="T62" fmla="*/ 598 w 1081"/>
                  <a:gd name="T63" fmla="*/ 356 h 606"/>
                  <a:gd name="T64" fmla="*/ 597 w 1081"/>
                  <a:gd name="T65" fmla="*/ 363 h 606"/>
                  <a:gd name="T66" fmla="*/ 598 w 1081"/>
                  <a:gd name="T67" fmla="*/ 369 h 606"/>
                  <a:gd name="T68" fmla="*/ 603 w 1081"/>
                  <a:gd name="T69" fmla="*/ 399 h 606"/>
                  <a:gd name="T70" fmla="*/ 699 w 1081"/>
                  <a:gd name="T71" fmla="*/ 472 h 606"/>
                  <a:gd name="T72" fmla="*/ 707 w 1081"/>
                  <a:gd name="T73" fmla="*/ 473 h 606"/>
                  <a:gd name="T74" fmla="*/ 730 w 1081"/>
                  <a:gd name="T75" fmla="*/ 470 h 606"/>
                  <a:gd name="T76" fmla="*/ 753 w 1081"/>
                  <a:gd name="T77" fmla="*/ 462 h 606"/>
                  <a:gd name="T78" fmla="*/ 816 w 1081"/>
                  <a:gd name="T79" fmla="*/ 363 h 606"/>
                  <a:gd name="T80" fmla="*/ 805 w 1081"/>
                  <a:gd name="T81" fmla="*/ 315 h 606"/>
                  <a:gd name="T82" fmla="*/ 915 w 1081"/>
                  <a:gd name="T83" fmla="*/ 204 h 606"/>
                  <a:gd name="T84" fmla="*/ 971 w 1081"/>
                  <a:gd name="T85" fmla="*/ 220 h 606"/>
                  <a:gd name="T86" fmla="*/ 1081 w 1081"/>
                  <a:gd name="T87" fmla="*/ 110 h 606"/>
                  <a:gd name="T88" fmla="*/ 971 w 1081"/>
                  <a:gd name="T89" fmla="*/ 0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81" h="606">
                    <a:moveTo>
                      <a:pt x="971" y="0"/>
                    </a:moveTo>
                    <a:cubicBezTo>
                      <a:pt x="910" y="0"/>
                      <a:pt x="861" y="50"/>
                      <a:pt x="861" y="110"/>
                    </a:cubicBezTo>
                    <a:cubicBezTo>
                      <a:pt x="861" y="127"/>
                      <a:pt x="865" y="143"/>
                      <a:pt x="872" y="157"/>
                    </a:cubicBezTo>
                    <a:cubicBezTo>
                      <a:pt x="761" y="268"/>
                      <a:pt x="761" y="268"/>
                      <a:pt x="761" y="268"/>
                    </a:cubicBezTo>
                    <a:cubicBezTo>
                      <a:pt x="745" y="259"/>
                      <a:pt x="727" y="253"/>
                      <a:pt x="707" y="253"/>
                    </a:cubicBezTo>
                    <a:cubicBezTo>
                      <a:pt x="672" y="253"/>
                      <a:pt x="641" y="270"/>
                      <a:pt x="620" y="296"/>
                    </a:cubicBezTo>
                    <a:cubicBezTo>
                      <a:pt x="490" y="238"/>
                      <a:pt x="490" y="238"/>
                      <a:pt x="490" y="238"/>
                    </a:cubicBezTo>
                    <a:cubicBezTo>
                      <a:pt x="491" y="234"/>
                      <a:pt x="492" y="229"/>
                      <a:pt x="492" y="224"/>
                    </a:cubicBezTo>
                    <a:cubicBezTo>
                      <a:pt x="492" y="164"/>
                      <a:pt x="443" y="114"/>
                      <a:pt x="382" y="114"/>
                    </a:cubicBezTo>
                    <a:cubicBezTo>
                      <a:pt x="360" y="114"/>
                      <a:pt x="339" y="121"/>
                      <a:pt x="322" y="132"/>
                    </a:cubicBezTo>
                    <a:cubicBezTo>
                      <a:pt x="316" y="136"/>
                      <a:pt x="311" y="141"/>
                      <a:pt x="306" y="146"/>
                    </a:cubicBezTo>
                    <a:cubicBezTo>
                      <a:pt x="301" y="150"/>
                      <a:pt x="297" y="155"/>
                      <a:pt x="293" y="161"/>
                    </a:cubicBezTo>
                    <a:cubicBezTo>
                      <a:pt x="285" y="172"/>
                      <a:pt x="279" y="185"/>
                      <a:pt x="276" y="198"/>
                    </a:cubicBezTo>
                    <a:cubicBezTo>
                      <a:pt x="274" y="206"/>
                      <a:pt x="273" y="213"/>
                      <a:pt x="273" y="221"/>
                    </a:cubicBezTo>
                    <a:cubicBezTo>
                      <a:pt x="273" y="222"/>
                      <a:pt x="272" y="223"/>
                      <a:pt x="272" y="224"/>
                    </a:cubicBezTo>
                    <a:cubicBezTo>
                      <a:pt x="272" y="233"/>
                      <a:pt x="274" y="241"/>
                      <a:pt x="275" y="248"/>
                    </a:cubicBezTo>
                    <a:cubicBezTo>
                      <a:pt x="277" y="258"/>
                      <a:pt x="281" y="267"/>
                      <a:pt x="286" y="275"/>
                    </a:cubicBezTo>
                    <a:cubicBezTo>
                      <a:pt x="161" y="400"/>
                      <a:pt x="161" y="400"/>
                      <a:pt x="161" y="400"/>
                    </a:cubicBezTo>
                    <a:cubicBezTo>
                      <a:pt x="146" y="392"/>
                      <a:pt x="129" y="386"/>
                      <a:pt x="110" y="386"/>
                    </a:cubicBezTo>
                    <a:cubicBezTo>
                      <a:pt x="50" y="386"/>
                      <a:pt x="0" y="436"/>
                      <a:pt x="0" y="496"/>
                    </a:cubicBezTo>
                    <a:cubicBezTo>
                      <a:pt x="0" y="557"/>
                      <a:pt x="50" y="606"/>
                      <a:pt x="110" y="606"/>
                    </a:cubicBezTo>
                    <a:cubicBezTo>
                      <a:pt x="171" y="606"/>
                      <a:pt x="220" y="557"/>
                      <a:pt x="220" y="496"/>
                    </a:cubicBezTo>
                    <a:cubicBezTo>
                      <a:pt x="220" y="478"/>
                      <a:pt x="215" y="460"/>
                      <a:pt x="206" y="445"/>
                    </a:cubicBezTo>
                    <a:cubicBezTo>
                      <a:pt x="331" y="321"/>
                      <a:pt x="331" y="321"/>
                      <a:pt x="331" y="321"/>
                    </a:cubicBezTo>
                    <a:cubicBezTo>
                      <a:pt x="346" y="329"/>
                      <a:pt x="363" y="334"/>
                      <a:pt x="382" y="334"/>
                    </a:cubicBezTo>
                    <a:cubicBezTo>
                      <a:pt x="384" y="334"/>
                      <a:pt x="385" y="333"/>
                      <a:pt x="387" y="333"/>
                    </a:cubicBezTo>
                    <a:cubicBezTo>
                      <a:pt x="396" y="333"/>
                      <a:pt x="405" y="331"/>
                      <a:pt x="414" y="329"/>
                    </a:cubicBezTo>
                    <a:cubicBezTo>
                      <a:pt x="421" y="326"/>
                      <a:pt x="428" y="323"/>
                      <a:pt x="435" y="320"/>
                    </a:cubicBezTo>
                    <a:cubicBezTo>
                      <a:pt x="446" y="314"/>
                      <a:pt x="456" y="306"/>
                      <a:pt x="464" y="297"/>
                    </a:cubicBezTo>
                    <a:cubicBezTo>
                      <a:pt x="478" y="303"/>
                      <a:pt x="478" y="303"/>
                      <a:pt x="478" y="303"/>
                    </a:cubicBezTo>
                    <a:cubicBezTo>
                      <a:pt x="557" y="337"/>
                      <a:pt x="557" y="337"/>
                      <a:pt x="557" y="337"/>
                    </a:cubicBezTo>
                    <a:cubicBezTo>
                      <a:pt x="598" y="356"/>
                      <a:pt x="598" y="356"/>
                      <a:pt x="598" y="356"/>
                    </a:cubicBezTo>
                    <a:cubicBezTo>
                      <a:pt x="598" y="358"/>
                      <a:pt x="597" y="360"/>
                      <a:pt x="597" y="363"/>
                    </a:cubicBezTo>
                    <a:cubicBezTo>
                      <a:pt x="597" y="365"/>
                      <a:pt x="597" y="367"/>
                      <a:pt x="598" y="369"/>
                    </a:cubicBezTo>
                    <a:cubicBezTo>
                      <a:pt x="598" y="379"/>
                      <a:pt x="600" y="389"/>
                      <a:pt x="603" y="399"/>
                    </a:cubicBezTo>
                    <a:cubicBezTo>
                      <a:pt x="618" y="439"/>
                      <a:pt x="654" y="469"/>
                      <a:pt x="699" y="472"/>
                    </a:cubicBezTo>
                    <a:cubicBezTo>
                      <a:pt x="702" y="472"/>
                      <a:pt x="704" y="473"/>
                      <a:pt x="707" y="473"/>
                    </a:cubicBezTo>
                    <a:cubicBezTo>
                      <a:pt x="715" y="473"/>
                      <a:pt x="722" y="472"/>
                      <a:pt x="730" y="470"/>
                    </a:cubicBezTo>
                    <a:cubicBezTo>
                      <a:pt x="738" y="468"/>
                      <a:pt x="745" y="466"/>
                      <a:pt x="753" y="462"/>
                    </a:cubicBezTo>
                    <a:cubicBezTo>
                      <a:pt x="790" y="445"/>
                      <a:pt x="816" y="407"/>
                      <a:pt x="816" y="363"/>
                    </a:cubicBezTo>
                    <a:cubicBezTo>
                      <a:pt x="816" y="346"/>
                      <a:pt x="812" y="329"/>
                      <a:pt x="805" y="315"/>
                    </a:cubicBezTo>
                    <a:cubicBezTo>
                      <a:pt x="915" y="204"/>
                      <a:pt x="915" y="204"/>
                      <a:pt x="915" y="204"/>
                    </a:cubicBezTo>
                    <a:cubicBezTo>
                      <a:pt x="932" y="214"/>
                      <a:pt x="950" y="220"/>
                      <a:pt x="971" y="220"/>
                    </a:cubicBezTo>
                    <a:cubicBezTo>
                      <a:pt x="1031" y="220"/>
                      <a:pt x="1081" y="171"/>
                      <a:pt x="1081" y="110"/>
                    </a:cubicBezTo>
                    <a:cubicBezTo>
                      <a:pt x="1081" y="50"/>
                      <a:pt x="1031" y="0"/>
                      <a:pt x="97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52" name="Freeform 31"/>
              <p:cNvSpPr>
                <a:spLocks noEditPoints="1"/>
              </p:cNvSpPr>
              <p:nvPr/>
            </p:nvSpPr>
            <p:spPr bwMode="auto">
              <a:xfrm>
                <a:off x="876301" y="4048126"/>
                <a:ext cx="366713" cy="187325"/>
              </a:xfrm>
              <a:custGeom>
                <a:avLst/>
                <a:gdLst>
                  <a:gd name="T0" fmla="*/ 224 w 1123"/>
                  <a:gd name="T1" fmla="*/ 157 h 576"/>
                  <a:gd name="T2" fmla="*/ 409 w 1123"/>
                  <a:gd name="T3" fmla="*/ 205 h 576"/>
                  <a:gd name="T4" fmla="*/ 551 w 1123"/>
                  <a:gd name="T5" fmla="*/ 369 h 576"/>
                  <a:gd name="T6" fmla="*/ 540 w 1123"/>
                  <a:gd name="T7" fmla="*/ 533 h 576"/>
                  <a:gd name="T8" fmla="*/ 616 w 1123"/>
                  <a:gd name="T9" fmla="*/ 565 h 576"/>
                  <a:gd name="T10" fmla="*/ 674 w 1123"/>
                  <a:gd name="T11" fmla="*/ 549 h 576"/>
                  <a:gd name="T12" fmla="*/ 695 w 1123"/>
                  <a:gd name="T13" fmla="*/ 533 h 576"/>
                  <a:gd name="T14" fmla="*/ 722 w 1123"/>
                  <a:gd name="T15" fmla="*/ 487 h 576"/>
                  <a:gd name="T16" fmla="*/ 925 w 1123"/>
                  <a:gd name="T17" fmla="*/ 533 h 576"/>
                  <a:gd name="T18" fmla="*/ 1080 w 1123"/>
                  <a:gd name="T19" fmla="*/ 378 h 576"/>
                  <a:gd name="T20" fmla="*/ 898 w 1123"/>
                  <a:gd name="T21" fmla="*/ 424 h 576"/>
                  <a:gd name="T22" fmla="*/ 695 w 1123"/>
                  <a:gd name="T23" fmla="*/ 378 h 576"/>
                  <a:gd name="T24" fmla="*/ 669 w 1123"/>
                  <a:gd name="T25" fmla="*/ 359 h 576"/>
                  <a:gd name="T26" fmla="*/ 611 w 1123"/>
                  <a:gd name="T27" fmla="*/ 347 h 576"/>
                  <a:gd name="T28" fmla="*/ 574 w 1123"/>
                  <a:gd name="T29" fmla="*/ 252 h 576"/>
                  <a:gd name="T30" fmla="*/ 564 w 1123"/>
                  <a:gd name="T31" fmla="*/ 205 h 576"/>
                  <a:gd name="T32" fmla="*/ 585 w 1123"/>
                  <a:gd name="T33" fmla="*/ 176 h 576"/>
                  <a:gd name="T34" fmla="*/ 564 w 1123"/>
                  <a:gd name="T35" fmla="*/ 50 h 576"/>
                  <a:gd name="T36" fmla="*/ 524 w 1123"/>
                  <a:gd name="T37" fmla="*/ 25 h 576"/>
                  <a:gd name="T38" fmla="*/ 383 w 1123"/>
                  <a:gd name="T39" fmla="*/ 93 h 576"/>
                  <a:gd name="T40" fmla="*/ 198 w 1123"/>
                  <a:gd name="T41" fmla="*/ 42 h 576"/>
                  <a:gd name="T42" fmla="*/ 43 w 1123"/>
                  <a:gd name="T43" fmla="*/ 198 h 576"/>
                  <a:gd name="T44" fmla="*/ 970 w 1123"/>
                  <a:gd name="T45" fmla="*/ 424 h 576"/>
                  <a:gd name="T46" fmla="*/ 1035 w 1123"/>
                  <a:gd name="T47" fmla="*/ 423 h 576"/>
                  <a:gd name="T48" fmla="*/ 970 w 1123"/>
                  <a:gd name="T49" fmla="*/ 488 h 576"/>
                  <a:gd name="T50" fmla="*/ 970 w 1123"/>
                  <a:gd name="T51" fmla="*/ 424 h 576"/>
                  <a:gd name="T52" fmla="*/ 578 w 1123"/>
                  <a:gd name="T53" fmla="*/ 434 h 576"/>
                  <a:gd name="T54" fmla="*/ 596 w 1123"/>
                  <a:gd name="T55" fmla="*/ 416 h 576"/>
                  <a:gd name="T56" fmla="*/ 637 w 1123"/>
                  <a:gd name="T57" fmla="*/ 415 h 576"/>
                  <a:gd name="T58" fmla="*/ 650 w 1123"/>
                  <a:gd name="T59" fmla="*/ 424 h 576"/>
                  <a:gd name="T60" fmla="*/ 663 w 1123"/>
                  <a:gd name="T61" fmla="*/ 460 h 576"/>
                  <a:gd name="T62" fmla="*/ 650 w 1123"/>
                  <a:gd name="T63" fmla="*/ 488 h 576"/>
                  <a:gd name="T64" fmla="*/ 607 w 1123"/>
                  <a:gd name="T65" fmla="*/ 499 h 576"/>
                  <a:gd name="T66" fmla="*/ 585 w 1123"/>
                  <a:gd name="T67" fmla="*/ 488 h 576"/>
                  <a:gd name="T68" fmla="*/ 454 w 1123"/>
                  <a:gd name="T69" fmla="*/ 95 h 576"/>
                  <a:gd name="T70" fmla="*/ 519 w 1123"/>
                  <a:gd name="T71" fmla="*/ 95 h 576"/>
                  <a:gd name="T72" fmla="*/ 519 w 1123"/>
                  <a:gd name="T73" fmla="*/ 160 h 576"/>
                  <a:gd name="T74" fmla="*/ 454 w 1123"/>
                  <a:gd name="T75" fmla="*/ 160 h 576"/>
                  <a:gd name="T76" fmla="*/ 454 w 1123"/>
                  <a:gd name="T77" fmla="*/ 95 h 576"/>
                  <a:gd name="T78" fmla="*/ 153 w 1123"/>
                  <a:gd name="T79" fmla="*/ 88 h 576"/>
                  <a:gd name="T80" fmla="*/ 153 w 1123"/>
                  <a:gd name="T81" fmla="*/ 152 h 576"/>
                  <a:gd name="T82" fmla="*/ 88 w 1123"/>
                  <a:gd name="T83" fmla="*/ 153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23" h="576">
                    <a:moveTo>
                      <a:pt x="198" y="198"/>
                    </a:moveTo>
                    <a:cubicBezTo>
                      <a:pt x="210" y="186"/>
                      <a:pt x="218" y="172"/>
                      <a:pt x="224" y="157"/>
                    </a:cubicBezTo>
                    <a:cubicBezTo>
                      <a:pt x="381" y="157"/>
                      <a:pt x="381" y="157"/>
                      <a:pt x="381" y="157"/>
                    </a:cubicBezTo>
                    <a:cubicBezTo>
                      <a:pt x="386" y="175"/>
                      <a:pt x="395" y="191"/>
                      <a:pt x="409" y="205"/>
                    </a:cubicBezTo>
                    <a:cubicBezTo>
                      <a:pt x="434" y="230"/>
                      <a:pt x="467" y="240"/>
                      <a:pt x="500" y="236"/>
                    </a:cubicBezTo>
                    <a:cubicBezTo>
                      <a:pt x="551" y="369"/>
                      <a:pt x="551" y="369"/>
                      <a:pt x="551" y="369"/>
                    </a:cubicBezTo>
                    <a:cubicBezTo>
                      <a:pt x="547" y="372"/>
                      <a:pt x="544" y="375"/>
                      <a:pt x="540" y="378"/>
                    </a:cubicBezTo>
                    <a:cubicBezTo>
                      <a:pt x="497" y="421"/>
                      <a:pt x="497" y="490"/>
                      <a:pt x="540" y="533"/>
                    </a:cubicBezTo>
                    <a:cubicBezTo>
                      <a:pt x="556" y="549"/>
                      <a:pt x="575" y="559"/>
                      <a:pt x="595" y="563"/>
                    </a:cubicBezTo>
                    <a:cubicBezTo>
                      <a:pt x="602" y="564"/>
                      <a:pt x="609" y="565"/>
                      <a:pt x="616" y="565"/>
                    </a:cubicBezTo>
                    <a:cubicBezTo>
                      <a:pt x="623" y="565"/>
                      <a:pt x="629" y="565"/>
                      <a:pt x="636" y="563"/>
                    </a:cubicBezTo>
                    <a:cubicBezTo>
                      <a:pt x="649" y="561"/>
                      <a:pt x="662" y="556"/>
                      <a:pt x="674" y="549"/>
                    </a:cubicBezTo>
                    <a:cubicBezTo>
                      <a:pt x="681" y="545"/>
                      <a:pt x="687" y="541"/>
                      <a:pt x="693" y="535"/>
                    </a:cubicBezTo>
                    <a:cubicBezTo>
                      <a:pt x="694" y="534"/>
                      <a:pt x="694" y="534"/>
                      <a:pt x="695" y="533"/>
                    </a:cubicBezTo>
                    <a:cubicBezTo>
                      <a:pt x="701" y="527"/>
                      <a:pt x="706" y="521"/>
                      <a:pt x="710" y="514"/>
                    </a:cubicBezTo>
                    <a:cubicBezTo>
                      <a:pt x="716" y="506"/>
                      <a:pt x="719" y="497"/>
                      <a:pt x="722" y="487"/>
                    </a:cubicBezTo>
                    <a:cubicBezTo>
                      <a:pt x="898" y="487"/>
                      <a:pt x="898" y="487"/>
                      <a:pt x="898" y="487"/>
                    </a:cubicBezTo>
                    <a:cubicBezTo>
                      <a:pt x="903" y="504"/>
                      <a:pt x="912" y="520"/>
                      <a:pt x="925" y="533"/>
                    </a:cubicBezTo>
                    <a:cubicBezTo>
                      <a:pt x="968" y="576"/>
                      <a:pt x="1037" y="576"/>
                      <a:pt x="1080" y="533"/>
                    </a:cubicBezTo>
                    <a:cubicBezTo>
                      <a:pt x="1123" y="490"/>
                      <a:pt x="1123" y="421"/>
                      <a:pt x="1080" y="378"/>
                    </a:cubicBezTo>
                    <a:cubicBezTo>
                      <a:pt x="1037" y="335"/>
                      <a:pt x="968" y="335"/>
                      <a:pt x="925" y="378"/>
                    </a:cubicBezTo>
                    <a:cubicBezTo>
                      <a:pt x="912" y="391"/>
                      <a:pt x="903" y="407"/>
                      <a:pt x="898" y="424"/>
                    </a:cubicBezTo>
                    <a:cubicBezTo>
                      <a:pt x="722" y="424"/>
                      <a:pt x="722" y="424"/>
                      <a:pt x="722" y="424"/>
                    </a:cubicBezTo>
                    <a:cubicBezTo>
                      <a:pt x="717" y="407"/>
                      <a:pt x="708" y="391"/>
                      <a:pt x="695" y="378"/>
                    </a:cubicBezTo>
                    <a:cubicBezTo>
                      <a:pt x="694" y="377"/>
                      <a:pt x="693" y="376"/>
                      <a:pt x="692" y="375"/>
                    </a:cubicBezTo>
                    <a:cubicBezTo>
                      <a:pt x="685" y="369"/>
                      <a:pt x="677" y="364"/>
                      <a:pt x="669" y="359"/>
                    </a:cubicBezTo>
                    <a:cubicBezTo>
                      <a:pt x="662" y="356"/>
                      <a:pt x="655" y="353"/>
                      <a:pt x="648" y="351"/>
                    </a:cubicBezTo>
                    <a:cubicBezTo>
                      <a:pt x="636" y="347"/>
                      <a:pt x="623" y="346"/>
                      <a:pt x="611" y="347"/>
                    </a:cubicBezTo>
                    <a:cubicBezTo>
                      <a:pt x="605" y="332"/>
                      <a:pt x="605" y="332"/>
                      <a:pt x="605" y="332"/>
                    </a:cubicBezTo>
                    <a:cubicBezTo>
                      <a:pt x="574" y="252"/>
                      <a:pt x="574" y="252"/>
                      <a:pt x="574" y="252"/>
                    </a:cubicBezTo>
                    <a:cubicBezTo>
                      <a:pt x="558" y="210"/>
                      <a:pt x="558" y="210"/>
                      <a:pt x="558" y="210"/>
                    </a:cubicBezTo>
                    <a:cubicBezTo>
                      <a:pt x="560" y="209"/>
                      <a:pt x="562" y="207"/>
                      <a:pt x="564" y="205"/>
                    </a:cubicBezTo>
                    <a:cubicBezTo>
                      <a:pt x="565" y="204"/>
                      <a:pt x="566" y="202"/>
                      <a:pt x="568" y="201"/>
                    </a:cubicBezTo>
                    <a:cubicBezTo>
                      <a:pt x="575" y="193"/>
                      <a:pt x="580" y="185"/>
                      <a:pt x="585" y="176"/>
                    </a:cubicBezTo>
                    <a:cubicBezTo>
                      <a:pt x="603" y="137"/>
                      <a:pt x="598" y="90"/>
                      <a:pt x="569" y="56"/>
                    </a:cubicBezTo>
                    <a:cubicBezTo>
                      <a:pt x="567" y="54"/>
                      <a:pt x="566" y="52"/>
                      <a:pt x="564" y="50"/>
                    </a:cubicBezTo>
                    <a:cubicBezTo>
                      <a:pt x="558" y="45"/>
                      <a:pt x="552" y="40"/>
                      <a:pt x="546" y="36"/>
                    </a:cubicBezTo>
                    <a:cubicBezTo>
                      <a:pt x="539" y="31"/>
                      <a:pt x="532" y="28"/>
                      <a:pt x="524" y="25"/>
                    </a:cubicBezTo>
                    <a:cubicBezTo>
                      <a:pt x="485" y="11"/>
                      <a:pt x="440" y="19"/>
                      <a:pt x="409" y="50"/>
                    </a:cubicBezTo>
                    <a:cubicBezTo>
                      <a:pt x="396" y="63"/>
                      <a:pt x="388" y="77"/>
                      <a:pt x="383" y="93"/>
                    </a:cubicBezTo>
                    <a:cubicBezTo>
                      <a:pt x="226" y="93"/>
                      <a:pt x="226" y="93"/>
                      <a:pt x="226" y="93"/>
                    </a:cubicBezTo>
                    <a:cubicBezTo>
                      <a:pt x="222" y="74"/>
                      <a:pt x="213" y="57"/>
                      <a:pt x="198" y="42"/>
                    </a:cubicBezTo>
                    <a:cubicBezTo>
                      <a:pt x="155" y="0"/>
                      <a:pt x="86" y="0"/>
                      <a:pt x="43" y="42"/>
                    </a:cubicBezTo>
                    <a:cubicBezTo>
                      <a:pt x="0" y="85"/>
                      <a:pt x="0" y="155"/>
                      <a:pt x="43" y="198"/>
                    </a:cubicBezTo>
                    <a:cubicBezTo>
                      <a:pt x="86" y="240"/>
                      <a:pt x="155" y="240"/>
                      <a:pt x="198" y="198"/>
                    </a:cubicBezTo>
                    <a:close/>
                    <a:moveTo>
                      <a:pt x="970" y="424"/>
                    </a:moveTo>
                    <a:cubicBezTo>
                      <a:pt x="970" y="424"/>
                      <a:pt x="970" y="423"/>
                      <a:pt x="970" y="423"/>
                    </a:cubicBezTo>
                    <a:cubicBezTo>
                      <a:pt x="988" y="405"/>
                      <a:pt x="1017" y="405"/>
                      <a:pt x="1035" y="423"/>
                    </a:cubicBezTo>
                    <a:cubicBezTo>
                      <a:pt x="1053" y="441"/>
                      <a:pt x="1053" y="470"/>
                      <a:pt x="1035" y="488"/>
                    </a:cubicBezTo>
                    <a:cubicBezTo>
                      <a:pt x="1017" y="506"/>
                      <a:pt x="988" y="506"/>
                      <a:pt x="970" y="488"/>
                    </a:cubicBezTo>
                    <a:cubicBezTo>
                      <a:pt x="970" y="488"/>
                      <a:pt x="970" y="488"/>
                      <a:pt x="970" y="487"/>
                    </a:cubicBezTo>
                    <a:cubicBezTo>
                      <a:pt x="952" y="470"/>
                      <a:pt x="952" y="441"/>
                      <a:pt x="970" y="424"/>
                    </a:cubicBezTo>
                    <a:close/>
                    <a:moveTo>
                      <a:pt x="577" y="436"/>
                    </a:moveTo>
                    <a:cubicBezTo>
                      <a:pt x="577" y="435"/>
                      <a:pt x="578" y="434"/>
                      <a:pt x="578" y="434"/>
                    </a:cubicBezTo>
                    <a:cubicBezTo>
                      <a:pt x="580" y="430"/>
                      <a:pt x="582" y="426"/>
                      <a:pt x="585" y="423"/>
                    </a:cubicBezTo>
                    <a:cubicBezTo>
                      <a:pt x="588" y="420"/>
                      <a:pt x="592" y="418"/>
                      <a:pt x="596" y="416"/>
                    </a:cubicBezTo>
                    <a:cubicBezTo>
                      <a:pt x="602" y="413"/>
                      <a:pt x="609" y="410"/>
                      <a:pt x="616" y="410"/>
                    </a:cubicBezTo>
                    <a:cubicBezTo>
                      <a:pt x="623" y="410"/>
                      <a:pt x="630" y="411"/>
                      <a:pt x="637" y="415"/>
                    </a:cubicBezTo>
                    <a:cubicBezTo>
                      <a:pt x="642" y="417"/>
                      <a:pt x="646" y="419"/>
                      <a:pt x="650" y="423"/>
                    </a:cubicBezTo>
                    <a:cubicBezTo>
                      <a:pt x="650" y="423"/>
                      <a:pt x="650" y="424"/>
                      <a:pt x="650" y="424"/>
                    </a:cubicBezTo>
                    <a:cubicBezTo>
                      <a:pt x="654" y="428"/>
                      <a:pt x="657" y="432"/>
                      <a:pt x="660" y="437"/>
                    </a:cubicBezTo>
                    <a:cubicBezTo>
                      <a:pt x="663" y="445"/>
                      <a:pt x="663" y="453"/>
                      <a:pt x="663" y="460"/>
                    </a:cubicBezTo>
                    <a:cubicBezTo>
                      <a:pt x="662" y="470"/>
                      <a:pt x="658" y="480"/>
                      <a:pt x="651" y="487"/>
                    </a:cubicBezTo>
                    <a:cubicBezTo>
                      <a:pt x="650" y="488"/>
                      <a:pt x="650" y="488"/>
                      <a:pt x="650" y="488"/>
                    </a:cubicBezTo>
                    <a:cubicBezTo>
                      <a:pt x="644" y="494"/>
                      <a:pt x="636" y="498"/>
                      <a:pt x="627" y="500"/>
                    </a:cubicBezTo>
                    <a:cubicBezTo>
                      <a:pt x="621" y="501"/>
                      <a:pt x="614" y="501"/>
                      <a:pt x="607" y="499"/>
                    </a:cubicBezTo>
                    <a:cubicBezTo>
                      <a:pt x="599" y="498"/>
                      <a:pt x="592" y="494"/>
                      <a:pt x="585" y="488"/>
                    </a:cubicBezTo>
                    <a:cubicBezTo>
                      <a:pt x="585" y="488"/>
                      <a:pt x="585" y="488"/>
                      <a:pt x="585" y="488"/>
                    </a:cubicBezTo>
                    <a:cubicBezTo>
                      <a:pt x="571" y="474"/>
                      <a:pt x="569" y="453"/>
                      <a:pt x="577" y="436"/>
                    </a:cubicBezTo>
                    <a:close/>
                    <a:moveTo>
                      <a:pt x="454" y="95"/>
                    </a:moveTo>
                    <a:cubicBezTo>
                      <a:pt x="455" y="94"/>
                      <a:pt x="457" y="94"/>
                      <a:pt x="458" y="93"/>
                    </a:cubicBezTo>
                    <a:cubicBezTo>
                      <a:pt x="476" y="78"/>
                      <a:pt x="502" y="79"/>
                      <a:pt x="519" y="95"/>
                    </a:cubicBezTo>
                    <a:cubicBezTo>
                      <a:pt x="530" y="107"/>
                      <a:pt x="534" y="123"/>
                      <a:pt x="530" y="138"/>
                    </a:cubicBezTo>
                    <a:cubicBezTo>
                      <a:pt x="528" y="146"/>
                      <a:pt x="525" y="154"/>
                      <a:pt x="519" y="160"/>
                    </a:cubicBezTo>
                    <a:cubicBezTo>
                      <a:pt x="507" y="172"/>
                      <a:pt x="490" y="176"/>
                      <a:pt x="475" y="172"/>
                    </a:cubicBezTo>
                    <a:cubicBezTo>
                      <a:pt x="467" y="170"/>
                      <a:pt x="460" y="166"/>
                      <a:pt x="454" y="160"/>
                    </a:cubicBezTo>
                    <a:cubicBezTo>
                      <a:pt x="453" y="159"/>
                      <a:pt x="452" y="158"/>
                      <a:pt x="451" y="157"/>
                    </a:cubicBezTo>
                    <a:cubicBezTo>
                      <a:pt x="437" y="139"/>
                      <a:pt x="437" y="112"/>
                      <a:pt x="454" y="95"/>
                    </a:cubicBezTo>
                    <a:close/>
                    <a:moveTo>
                      <a:pt x="88" y="88"/>
                    </a:moveTo>
                    <a:cubicBezTo>
                      <a:pt x="106" y="70"/>
                      <a:pt x="135" y="70"/>
                      <a:pt x="153" y="88"/>
                    </a:cubicBezTo>
                    <a:cubicBezTo>
                      <a:pt x="155" y="89"/>
                      <a:pt x="155" y="91"/>
                      <a:pt x="157" y="93"/>
                    </a:cubicBezTo>
                    <a:cubicBezTo>
                      <a:pt x="170" y="111"/>
                      <a:pt x="169" y="136"/>
                      <a:pt x="153" y="152"/>
                    </a:cubicBezTo>
                    <a:cubicBezTo>
                      <a:pt x="151" y="154"/>
                      <a:pt x="149" y="155"/>
                      <a:pt x="147" y="157"/>
                    </a:cubicBezTo>
                    <a:cubicBezTo>
                      <a:pt x="129" y="169"/>
                      <a:pt x="104" y="169"/>
                      <a:pt x="88" y="153"/>
                    </a:cubicBezTo>
                    <a:cubicBezTo>
                      <a:pt x="70" y="135"/>
                      <a:pt x="70" y="105"/>
                      <a:pt x="88" y="8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385890" y="5791200"/>
            <a:ext cx="7958010" cy="642047"/>
            <a:chOff x="385890" y="5791200"/>
            <a:chExt cx="7958010" cy="642047"/>
          </a:xfrm>
        </p:grpSpPr>
        <p:grpSp>
          <p:nvGrpSpPr>
            <p:cNvPr id="226" name="Group 225"/>
            <p:cNvGrpSpPr/>
            <p:nvPr/>
          </p:nvGrpSpPr>
          <p:grpSpPr>
            <a:xfrm>
              <a:off x="385890" y="5791200"/>
              <a:ext cx="7958010" cy="642047"/>
              <a:chOff x="347790" y="1237968"/>
              <a:chExt cx="7958010" cy="642047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347790" y="1237968"/>
                <a:ext cx="7958010" cy="642047"/>
                <a:chOff x="918003" y="5968127"/>
                <a:chExt cx="7385922" cy="401132"/>
              </a:xfrm>
            </p:grpSpPr>
            <p:sp>
              <p:nvSpPr>
                <p:cNvPr id="238" name="Rounded Rectangle 19"/>
                <p:cNvSpPr/>
                <p:nvPr/>
              </p:nvSpPr>
              <p:spPr bwMode="gray">
                <a:xfrm>
                  <a:off x="988725" y="5970504"/>
                  <a:ext cx="7315200" cy="3987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78888">
                    <a:lumMod val="20000"/>
                    <a:lumOff val="80000"/>
                    <a:alpha val="70000"/>
                  </a:srgbClr>
                </a:solidFill>
                <a:ln w="6350">
                  <a:solidFill>
                    <a:srgbClr val="778888">
                      <a:lumMod val="20000"/>
                      <a:lumOff val="8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548640" tIns="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sz="1000" b="1" kern="0" dirty="0">
                    <a:solidFill>
                      <a:sysClr val="windowText" lastClr="000000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grpSp>
              <p:nvGrpSpPr>
                <p:cNvPr id="239" name="Group 238"/>
                <p:cNvGrpSpPr/>
                <p:nvPr/>
              </p:nvGrpSpPr>
              <p:grpSpPr>
                <a:xfrm>
                  <a:off x="918003" y="5968127"/>
                  <a:ext cx="707329" cy="401125"/>
                  <a:chOff x="849135" y="1921935"/>
                  <a:chExt cx="707329" cy="326631"/>
                </a:xfrm>
                <a:solidFill>
                  <a:srgbClr val="FF0000">
                    <a:lumMod val="50000"/>
                  </a:srgbClr>
                </a:solidFill>
              </p:grpSpPr>
              <p:sp>
                <p:nvSpPr>
                  <p:cNvPr id="240" name="Oval 239"/>
                  <p:cNvSpPr/>
                  <p:nvPr/>
                </p:nvSpPr>
                <p:spPr bwMode="gray">
                  <a:xfrm>
                    <a:off x="849135" y="1921936"/>
                    <a:ext cx="495163" cy="323384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 bwMode="gray">
                  <a:xfrm>
                    <a:off x="1096717" y="1921935"/>
                    <a:ext cx="459747" cy="326631"/>
                  </a:xfrm>
                  <a:prstGeom prst="rect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228" name="TextBox 227"/>
              <p:cNvSpPr txBox="1"/>
              <p:nvPr/>
            </p:nvSpPr>
            <p:spPr>
              <a:xfrm>
                <a:off x="1211506" y="1279473"/>
                <a:ext cx="1168590" cy="292388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600" b="1" dirty="0"/>
                  <a:t>Availability</a:t>
                </a: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1228453" y="1524000"/>
                <a:ext cx="3906519" cy="261610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400" dirty="0"/>
                  <a:t>Is it available 24x7? And is it 99.9% or 99.99%</a:t>
                </a:r>
              </a:p>
            </p:txBody>
          </p:sp>
        </p:grpSp>
        <p:sp>
          <p:nvSpPr>
            <p:cNvPr id="256" name="Freeform 24"/>
            <p:cNvSpPr>
              <a:spLocks noEditPoints="1"/>
            </p:cNvSpPr>
            <p:nvPr/>
          </p:nvSpPr>
          <p:spPr bwMode="auto">
            <a:xfrm>
              <a:off x="585468" y="5867771"/>
              <a:ext cx="391880" cy="435255"/>
            </a:xfrm>
            <a:custGeom>
              <a:avLst/>
              <a:gdLst>
                <a:gd name="T0" fmla="*/ 1244 w 1998"/>
                <a:gd name="T1" fmla="*/ 940 h 2012"/>
                <a:gd name="T2" fmla="*/ 1072 w 1998"/>
                <a:gd name="T3" fmla="*/ 769 h 2012"/>
                <a:gd name="T4" fmla="*/ 903 w 1998"/>
                <a:gd name="T5" fmla="*/ 512 h 2012"/>
                <a:gd name="T6" fmla="*/ 692 w 1998"/>
                <a:gd name="T7" fmla="*/ 679 h 2012"/>
                <a:gd name="T8" fmla="*/ 450 w 1998"/>
                <a:gd name="T9" fmla="*/ 563 h 2012"/>
                <a:gd name="T10" fmla="*/ 342 w 1998"/>
                <a:gd name="T11" fmla="*/ 851 h 2012"/>
                <a:gd name="T12" fmla="*/ 213 w 1998"/>
                <a:gd name="T13" fmla="*/ 1056 h 2012"/>
                <a:gd name="T14" fmla="*/ 0 w 1998"/>
                <a:gd name="T15" fmla="*/ 1279 h 2012"/>
                <a:gd name="T16" fmla="*/ 210 w 1998"/>
                <a:gd name="T17" fmla="*/ 1447 h 2012"/>
                <a:gd name="T18" fmla="*/ 151 w 1998"/>
                <a:gd name="T19" fmla="*/ 1709 h 2012"/>
                <a:gd name="T20" fmla="*/ 455 w 1998"/>
                <a:gd name="T21" fmla="*/ 1750 h 2012"/>
                <a:gd name="T22" fmla="*/ 684 w 1998"/>
                <a:gd name="T23" fmla="*/ 1830 h 2012"/>
                <a:gd name="T24" fmla="*/ 948 w 1998"/>
                <a:gd name="T25" fmla="*/ 1988 h 2012"/>
                <a:gd name="T26" fmla="*/ 1065 w 1998"/>
                <a:gd name="T27" fmla="*/ 1746 h 2012"/>
                <a:gd name="T28" fmla="*/ 1334 w 1998"/>
                <a:gd name="T29" fmla="*/ 1746 h 2012"/>
                <a:gd name="T30" fmla="*/ 1307 w 1998"/>
                <a:gd name="T31" fmla="*/ 1439 h 2012"/>
                <a:gd name="T32" fmla="*/ 1334 w 1998"/>
                <a:gd name="T33" fmla="*/ 1198 h 2012"/>
                <a:gd name="T34" fmla="*/ 1429 w 1998"/>
                <a:gd name="T35" fmla="*/ 905 h 2012"/>
                <a:gd name="T36" fmla="*/ 611 w 1998"/>
                <a:gd name="T37" fmla="*/ 1392 h 2012"/>
                <a:gd name="T38" fmla="*/ 899 w 1998"/>
                <a:gd name="T39" fmla="*/ 1103 h 2012"/>
                <a:gd name="T40" fmla="*/ 1998 w 1998"/>
                <a:gd name="T41" fmla="*/ 488 h 2012"/>
                <a:gd name="T42" fmla="*/ 1827 w 1998"/>
                <a:gd name="T43" fmla="*/ 312 h 2012"/>
                <a:gd name="T44" fmla="*/ 1687 w 1998"/>
                <a:gd name="T45" fmla="*/ 172 h 2012"/>
                <a:gd name="T46" fmla="*/ 1511 w 1998"/>
                <a:gd name="T47" fmla="*/ 0 h 2012"/>
                <a:gd name="T48" fmla="*/ 1298 w 1998"/>
                <a:gd name="T49" fmla="*/ 228 h 2012"/>
                <a:gd name="T50" fmla="*/ 1080 w 1998"/>
                <a:gd name="T51" fmla="*/ 343 h 2012"/>
                <a:gd name="T52" fmla="*/ 1231 w 1998"/>
                <a:gd name="T53" fmla="*/ 615 h 2012"/>
                <a:gd name="T54" fmla="*/ 1273 w 1998"/>
                <a:gd name="T55" fmla="*/ 857 h 2012"/>
                <a:gd name="T56" fmla="*/ 1579 w 1998"/>
                <a:gd name="T57" fmla="*/ 799 h 2012"/>
                <a:gd name="T58" fmla="*/ 1822 w 1998"/>
                <a:gd name="T59" fmla="*/ 833 h 2012"/>
                <a:gd name="T60" fmla="*/ 1860 w 1998"/>
                <a:gd name="T61" fmla="*/ 524 h 2012"/>
                <a:gd name="T62" fmla="*/ 1631 w 1998"/>
                <a:gd name="T63" fmla="*/ 568 h 2012"/>
                <a:gd name="T64" fmla="*/ 1430 w 1998"/>
                <a:gd name="T65" fmla="*/ 367 h 2012"/>
                <a:gd name="T66" fmla="*/ 1631 w 1998"/>
                <a:gd name="T67" fmla="*/ 568 h 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98" h="2012">
                  <a:moveTo>
                    <a:pt x="1429" y="905"/>
                  </a:moveTo>
                  <a:cubicBezTo>
                    <a:pt x="1244" y="940"/>
                    <a:pt x="1244" y="940"/>
                    <a:pt x="1244" y="940"/>
                  </a:cubicBezTo>
                  <a:cubicBezTo>
                    <a:pt x="1244" y="940"/>
                    <a:pt x="1196" y="874"/>
                    <a:pt x="1167" y="845"/>
                  </a:cubicBezTo>
                  <a:cubicBezTo>
                    <a:pt x="1138" y="817"/>
                    <a:pt x="1072" y="769"/>
                    <a:pt x="1072" y="769"/>
                  </a:cubicBezTo>
                  <a:cubicBezTo>
                    <a:pt x="1107" y="583"/>
                    <a:pt x="1107" y="583"/>
                    <a:pt x="1107" y="583"/>
                  </a:cubicBezTo>
                  <a:cubicBezTo>
                    <a:pt x="903" y="512"/>
                    <a:pt x="903" y="512"/>
                    <a:pt x="903" y="512"/>
                  </a:cubicBezTo>
                  <a:cubicBezTo>
                    <a:pt x="814" y="678"/>
                    <a:pt x="814" y="678"/>
                    <a:pt x="814" y="678"/>
                  </a:cubicBezTo>
                  <a:cubicBezTo>
                    <a:pt x="814" y="678"/>
                    <a:pt x="733" y="675"/>
                    <a:pt x="692" y="679"/>
                  </a:cubicBezTo>
                  <a:cubicBezTo>
                    <a:pt x="652" y="683"/>
                    <a:pt x="573" y="705"/>
                    <a:pt x="573" y="705"/>
                  </a:cubicBezTo>
                  <a:cubicBezTo>
                    <a:pt x="450" y="563"/>
                    <a:pt x="450" y="563"/>
                    <a:pt x="450" y="563"/>
                  </a:cubicBezTo>
                  <a:cubicBezTo>
                    <a:pt x="267" y="678"/>
                    <a:pt x="267" y="678"/>
                    <a:pt x="267" y="678"/>
                  </a:cubicBezTo>
                  <a:cubicBezTo>
                    <a:pt x="342" y="851"/>
                    <a:pt x="342" y="851"/>
                    <a:pt x="342" y="851"/>
                  </a:cubicBezTo>
                  <a:cubicBezTo>
                    <a:pt x="342" y="851"/>
                    <a:pt x="288" y="912"/>
                    <a:pt x="266" y="947"/>
                  </a:cubicBezTo>
                  <a:cubicBezTo>
                    <a:pt x="244" y="981"/>
                    <a:pt x="213" y="1056"/>
                    <a:pt x="213" y="1056"/>
                  </a:cubicBezTo>
                  <a:cubicBezTo>
                    <a:pt x="24" y="1064"/>
                    <a:pt x="24" y="1064"/>
                    <a:pt x="24" y="1064"/>
                  </a:cubicBezTo>
                  <a:cubicBezTo>
                    <a:pt x="0" y="1279"/>
                    <a:pt x="0" y="1279"/>
                    <a:pt x="0" y="1279"/>
                  </a:cubicBezTo>
                  <a:cubicBezTo>
                    <a:pt x="182" y="1328"/>
                    <a:pt x="182" y="1328"/>
                    <a:pt x="182" y="1328"/>
                  </a:cubicBezTo>
                  <a:cubicBezTo>
                    <a:pt x="182" y="1328"/>
                    <a:pt x="196" y="1408"/>
                    <a:pt x="210" y="1447"/>
                  </a:cubicBezTo>
                  <a:cubicBezTo>
                    <a:pt x="223" y="1485"/>
                    <a:pt x="262" y="1557"/>
                    <a:pt x="262" y="1557"/>
                  </a:cubicBezTo>
                  <a:cubicBezTo>
                    <a:pt x="151" y="1709"/>
                    <a:pt x="151" y="1709"/>
                    <a:pt x="151" y="1709"/>
                  </a:cubicBezTo>
                  <a:cubicBezTo>
                    <a:pt x="303" y="1861"/>
                    <a:pt x="303" y="1861"/>
                    <a:pt x="303" y="1861"/>
                  </a:cubicBezTo>
                  <a:cubicBezTo>
                    <a:pt x="455" y="1750"/>
                    <a:pt x="455" y="1750"/>
                    <a:pt x="455" y="1750"/>
                  </a:cubicBezTo>
                  <a:cubicBezTo>
                    <a:pt x="455" y="1750"/>
                    <a:pt x="527" y="1789"/>
                    <a:pt x="566" y="1802"/>
                  </a:cubicBezTo>
                  <a:cubicBezTo>
                    <a:pt x="604" y="1816"/>
                    <a:pt x="684" y="1830"/>
                    <a:pt x="684" y="1830"/>
                  </a:cubicBezTo>
                  <a:cubicBezTo>
                    <a:pt x="734" y="2012"/>
                    <a:pt x="734" y="2012"/>
                    <a:pt x="734" y="2012"/>
                  </a:cubicBezTo>
                  <a:cubicBezTo>
                    <a:pt x="948" y="1988"/>
                    <a:pt x="948" y="1988"/>
                    <a:pt x="948" y="1988"/>
                  </a:cubicBezTo>
                  <a:cubicBezTo>
                    <a:pt x="956" y="1800"/>
                    <a:pt x="956" y="1800"/>
                    <a:pt x="956" y="1800"/>
                  </a:cubicBezTo>
                  <a:cubicBezTo>
                    <a:pt x="956" y="1800"/>
                    <a:pt x="1031" y="1768"/>
                    <a:pt x="1065" y="1746"/>
                  </a:cubicBezTo>
                  <a:cubicBezTo>
                    <a:pt x="1100" y="1724"/>
                    <a:pt x="1161" y="1670"/>
                    <a:pt x="1161" y="1670"/>
                  </a:cubicBezTo>
                  <a:cubicBezTo>
                    <a:pt x="1334" y="1746"/>
                    <a:pt x="1334" y="1746"/>
                    <a:pt x="1334" y="1746"/>
                  </a:cubicBezTo>
                  <a:cubicBezTo>
                    <a:pt x="1449" y="1562"/>
                    <a:pt x="1449" y="1562"/>
                    <a:pt x="1449" y="1562"/>
                  </a:cubicBezTo>
                  <a:cubicBezTo>
                    <a:pt x="1307" y="1439"/>
                    <a:pt x="1307" y="1439"/>
                    <a:pt x="1307" y="1439"/>
                  </a:cubicBezTo>
                  <a:cubicBezTo>
                    <a:pt x="1307" y="1439"/>
                    <a:pt x="1329" y="1361"/>
                    <a:pt x="1333" y="1320"/>
                  </a:cubicBezTo>
                  <a:cubicBezTo>
                    <a:pt x="1338" y="1280"/>
                    <a:pt x="1334" y="1198"/>
                    <a:pt x="1334" y="1198"/>
                  </a:cubicBezTo>
                  <a:cubicBezTo>
                    <a:pt x="1500" y="1110"/>
                    <a:pt x="1500" y="1110"/>
                    <a:pt x="1500" y="1110"/>
                  </a:cubicBezTo>
                  <a:lnTo>
                    <a:pt x="1429" y="905"/>
                  </a:lnTo>
                  <a:close/>
                  <a:moveTo>
                    <a:pt x="899" y="1392"/>
                  </a:moveTo>
                  <a:cubicBezTo>
                    <a:pt x="820" y="1472"/>
                    <a:pt x="690" y="1472"/>
                    <a:pt x="611" y="1392"/>
                  </a:cubicBezTo>
                  <a:cubicBezTo>
                    <a:pt x="531" y="1313"/>
                    <a:pt x="531" y="1183"/>
                    <a:pt x="611" y="1103"/>
                  </a:cubicBezTo>
                  <a:cubicBezTo>
                    <a:pt x="690" y="1024"/>
                    <a:pt x="820" y="1024"/>
                    <a:pt x="899" y="1103"/>
                  </a:cubicBezTo>
                  <a:cubicBezTo>
                    <a:pt x="979" y="1183"/>
                    <a:pt x="979" y="1313"/>
                    <a:pt x="899" y="1392"/>
                  </a:cubicBezTo>
                  <a:close/>
                  <a:moveTo>
                    <a:pt x="1998" y="488"/>
                  </a:moveTo>
                  <a:cubicBezTo>
                    <a:pt x="1969" y="304"/>
                    <a:pt x="1969" y="304"/>
                    <a:pt x="1969" y="304"/>
                  </a:cubicBezTo>
                  <a:cubicBezTo>
                    <a:pt x="1827" y="312"/>
                    <a:pt x="1827" y="312"/>
                    <a:pt x="1827" y="312"/>
                  </a:cubicBezTo>
                  <a:cubicBezTo>
                    <a:pt x="1811" y="283"/>
                    <a:pt x="1792" y="256"/>
                    <a:pt x="1767" y="231"/>
                  </a:cubicBezTo>
                  <a:cubicBezTo>
                    <a:pt x="1743" y="207"/>
                    <a:pt x="1716" y="187"/>
                    <a:pt x="1687" y="172"/>
                  </a:cubicBezTo>
                  <a:cubicBezTo>
                    <a:pt x="1694" y="30"/>
                    <a:pt x="1694" y="30"/>
                    <a:pt x="1694" y="30"/>
                  </a:cubicBezTo>
                  <a:cubicBezTo>
                    <a:pt x="1511" y="0"/>
                    <a:pt x="1511" y="0"/>
                    <a:pt x="1511" y="0"/>
                  </a:cubicBezTo>
                  <a:cubicBezTo>
                    <a:pt x="1474" y="138"/>
                    <a:pt x="1474" y="138"/>
                    <a:pt x="1474" y="138"/>
                  </a:cubicBezTo>
                  <a:cubicBezTo>
                    <a:pt x="1410" y="149"/>
                    <a:pt x="1348" y="179"/>
                    <a:pt x="1298" y="228"/>
                  </a:cubicBezTo>
                  <a:cubicBezTo>
                    <a:pt x="1165" y="176"/>
                    <a:pt x="1165" y="176"/>
                    <a:pt x="1165" y="176"/>
                  </a:cubicBezTo>
                  <a:cubicBezTo>
                    <a:pt x="1080" y="343"/>
                    <a:pt x="1080" y="343"/>
                    <a:pt x="1080" y="343"/>
                  </a:cubicBezTo>
                  <a:cubicBezTo>
                    <a:pt x="1200" y="420"/>
                    <a:pt x="1200" y="420"/>
                    <a:pt x="1200" y="420"/>
                  </a:cubicBezTo>
                  <a:cubicBezTo>
                    <a:pt x="1191" y="486"/>
                    <a:pt x="1201" y="554"/>
                    <a:pt x="1231" y="615"/>
                  </a:cubicBezTo>
                  <a:cubicBezTo>
                    <a:pt x="1141" y="726"/>
                    <a:pt x="1141" y="726"/>
                    <a:pt x="1141" y="726"/>
                  </a:cubicBezTo>
                  <a:cubicBezTo>
                    <a:pt x="1273" y="857"/>
                    <a:pt x="1273" y="857"/>
                    <a:pt x="1273" y="857"/>
                  </a:cubicBezTo>
                  <a:cubicBezTo>
                    <a:pt x="1383" y="768"/>
                    <a:pt x="1383" y="768"/>
                    <a:pt x="1383" y="768"/>
                  </a:cubicBezTo>
                  <a:cubicBezTo>
                    <a:pt x="1444" y="798"/>
                    <a:pt x="1513" y="808"/>
                    <a:pt x="1579" y="799"/>
                  </a:cubicBezTo>
                  <a:cubicBezTo>
                    <a:pt x="1656" y="918"/>
                    <a:pt x="1656" y="918"/>
                    <a:pt x="1656" y="918"/>
                  </a:cubicBezTo>
                  <a:cubicBezTo>
                    <a:pt x="1822" y="833"/>
                    <a:pt x="1822" y="833"/>
                    <a:pt x="1822" y="833"/>
                  </a:cubicBezTo>
                  <a:cubicBezTo>
                    <a:pt x="1771" y="701"/>
                    <a:pt x="1771" y="701"/>
                    <a:pt x="1771" y="701"/>
                  </a:cubicBezTo>
                  <a:cubicBezTo>
                    <a:pt x="1819" y="650"/>
                    <a:pt x="1849" y="589"/>
                    <a:pt x="1860" y="524"/>
                  </a:cubicBezTo>
                  <a:lnTo>
                    <a:pt x="1998" y="488"/>
                  </a:lnTo>
                  <a:close/>
                  <a:moveTo>
                    <a:pt x="1631" y="568"/>
                  </a:moveTo>
                  <a:cubicBezTo>
                    <a:pt x="1576" y="624"/>
                    <a:pt x="1486" y="624"/>
                    <a:pt x="1430" y="568"/>
                  </a:cubicBezTo>
                  <a:cubicBezTo>
                    <a:pt x="1375" y="513"/>
                    <a:pt x="1375" y="423"/>
                    <a:pt x="1430" y="367"/>
                  </a:cubicBezTo>
                  <a:cubicBezTo>
                    <a:pt x="1486" y="312"/>
                    <a:pt x="1576" y="312"/>
                    <a:pt x="1631" y="367"/>
                  </a:cubicBezTo>
                  <a:cubicBezTo>
                    <a:pt x="1687" y="423"/>
                    <a:pt x="1687" y="513"/>
                    <a:pt x="1631" y="5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 sz="1400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385890" y="4191000"/>
            <a:ext cx="7958010" cy="642047"/>
            <a:chOff x="385890" y="4191000"/>
            <a:chExt cx="7958010" cy="642047"/>
          </a:xfrm>
        </p:grpSpPr>
        <p:grpSp>
          <p:nvGrpSpPr>
            <p:cNvPr id="194" name="Group 193"/>
            <p:cNvGrpSpPr/>
            <p:nvPr/>
          </p:nvGrpSpPr>
          <p:grpSpPr>
            <a:xfrm>
              <a:off x="385890" y="4191000"/>
              <a:ext cx="7958010" cy="642047"/>
              <a:chOff x="347790" y="1237968"/>
              <a:chExt cx="7958010" cy="642047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347790" y="1237968"/>
                <a:ext cx="7958010" cy="642047"/>
                <a:chOff x="918003" y="5968127"/>
                <a:chExt cx="7385922" cy="401132"/>
              </a:xfrm>
            </p:grpSpPr>
            <p:sp>
              <p:nvSpPr>
                <p:cNvPr id="206" name="Rounded Rectangle 19"/>
                <p:cNvSpPr/>
                <p:nvPr/>
              </p:nvSpPr>
              <p:spPr bwMode="gray">
                <a:xfrm>
                  <a:off x="988725" y="5970504"/>
                  <a:ext cx="7315200" cy="3987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78888">
                    <a:lumMod val="20000"/>
                    <a:lumOff val="80000"/>
                    <a:alpha val="70000"/>
                  </a:srgbClr>
                </a:solidFill>
                <a:ln w="6350">
                  <a:solidFill>
                    <a:srgbClr val="778888">
                      <a:lumMod val="20000"/>
                      <a:lumOff val="8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548640" tIns="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sz="1000" b="1" kern="0" dirty="0">
                    <a:solidFill>
                      <a:sysClr val="windowText" lastClr="000000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grpSp>
              <p:nvGrpSpPr>
                <p:cNvPr id="207" name="Group 206"/>
                <p:cNvGrpSpPr/>
                <p:nvPr/>
              </p:nvGrpSpPr>
              <p:grpSpPr>
                <a:xfrm>
                  <a:off x="918003" y="5968127"/>
                  <a:ext cx="707329" cy="401125"/>
                  <a:chOff x="849135" y="1921935"/>
                  <a:chExt cx="707329" cy="326631"/>
                </a:xfrm>
                <a:solidFill>
                  <a:srgbClr val="FF0000">
                    <a:lumMod val="50000"/>
                  </a:srgbClr>
                </a:solidFill>
              </p:grpSpPr>
              <p:sp>
                <p:nvSpPr>
                  <p:cNvPr id="208" name="Oval 207"/>
                  <p:cNvSpPr/>
                  <p:nvPr/>
                </p:nvSpPr>
                <p:spPr bwMode="gray">
                  <a:xfrm>
                    <a:off x="849135" y="1921936"/>
                    <a:ext cx="495163" cy="323384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 bwMode="gray">
                  <a:xfrm>
                    <a:off x="1096717" y="1921935"/>
                    <a:ext cx="459747" cy="326631"/>
                  </a:xfrm>
                  <a:prstGeom prst="rect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196" name="TextBox 195"/>
              <p:cNvSpPr txBox="1"/>
              <p:nvPr/>
            </p:nvSpPr>
            <p:spPr>
              <a:xfrm>
                <a:off x="1211506" y="1279473"/>
                <a:ext cx="1546898" cy="292388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600" b="1" dirty="0"/>
                  <a:t>Maintainability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228453" y="1524000"/>
                <a:ext cx="2325958" cy="261610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400" dirty="0"/>
                  <a:t>How easy it is to maintain ?</a:t>
                </a: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449221" y="4290714"/>
              <a:ext cx="600570" cy="539437"/>
              <a:chOff x="537120" y="4472416"/>
              <a:chExt cx="600570" cy="539437"/>
            </a:xfrm>
          </p:grpSpPr>
          <p:pic>
            <p:nvPicPr>
              <p:cNvPr id="260" name="Picture 259"/>
              <p:cNvPicPr>
                <a:picLocks noChangeAspect="1"/>
              </p:cNvPicPr>
              <p:nvPr/>
            </p:nvPicPr>
            <p:blipFill>
              <a:blip r:embed="rId4">
                <a:biLevel thresh="25000"/>
              </a:blip>
              <a:stretch>
                <a:fillRect/>
              </a:stretch>
            </p:blipFill>
            <p:spPr>
              <a:xfrm>
                <a:off x="537120" y="4472416"/>
                <a:ext cx="600570" cy="539437"/>
              </a:xfrm>
              <a:prstGeom prst="rect">
                <a:avLst/>
              </a:prstGeom>
            </p:spPr>
          </p:pic>
          <p:sp>
            <p:nvSpPr>
              <p:cNvPr id="261" name="Oval 260"/>
              <p:cNvSpPr/>
              <p:nvPr/>
            </p:nvSpPr>
            <p:spPr bwMode="gray">
              <a:xfrm>
                <a:off x="623715" y="4705053"/>
                <a:ext cx="44778" cy="5029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72000" tIns="72000" rIns="72000" bIns="720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</a:pP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385890" y="990600"/>
            <a:ext cx="7958010" cy="642047"/>
            <a:chOff x="385890" y="990600"/>
            <a:chExt cx="7958010" cy="642047"/>
          </a:xfrm>
        </p:grpSpPr>
        <p:grpSp>
          <p:nvGrpSpPr>
            <p:cNvPr id="129" name="Group 128"/>
            <p:cNvGrpSpPr/>
            <p:nvPr/>
          </p:nvGrpSpPr>
          <p:grpSpPr>
            <a:xfrm>
              <a:off x="385890" y="990600"/>
              <a:ext cx="7958010" cy="642047"/>
              <a:chOff x="347790" y="1237968"/>
              <a:chExt cx="7958010" cy="64204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47790" y="1237968"/>
                <a:ext cx="7958010" cy="642047"/>
                <a:chOff x="918003" y="5968127"/>
                <a:chExt cx="7385922" cy="401132"/>
              </a:xfrm>
            </p:grpSpPr>
            <p:sp>
              <p:nvSpPr>
                <p:cNvPr id="7" name="Rounded Rectangle 19"/>
                <p:cNvSpPr/>
                <p:nvPr/>
              </p:nvSpPr>
              <p:spPr bwMode="gray">
                <a:xfrm>
                  <a:off x="988725" y="5970504"/>
                  <a:ext cx="7315200" cy="3987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78888">
                    <a:lumMod val="20000"/>
                    <a:lumOff val="80000"/>
                    <a:alpha val="70000"/>
                  </a:srgbClr>
                </a:solidFill>
                <a:ln w="6350">
                  <a:solidFill>
                    <a:srgbClr val="778888">
                      <a:lumMod val="20000"/>
                      <a:lumOff val="8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548640" tIns="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sz="1000" b="1" kern="0" dirty="0">
                    <a:solidFill>
                      <a:sysClr val="windowText" lastClr="000000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grpSp>
              <p:nvGrpSpPr>
                <p:cNvPr id="8" name="Group 7"/>
                <p:cNvGrpSpPr/>
                <p:nvPr/>
              </p:nvGrpSpPr>
              <p:grpSpPr>
                <a:xfrm>
                  <a:off x="918003" y="5968127"/>
                  <a:ext cx="707329" cy="401125"/>
                  <a:chOff x="849135" y="1921935"/>
                  <a:chExt cx="707329" cy="326631"/>
                </a:xfrm>
                <a:solidFill>
                  <a:srgbClr val="FF0000">
                    <a:lumMod val="50000"/>
                  </a:srgbClr>
                </a:solidFill>
              </p:grpSpPr>
              <p:sp>
                <p:nvSpPr>
                  <p:cNvPr id="10" name="Oval 9"/>
                  <p:cNvSpPr/>
                  <p:nvPr/>
                </p:nvSpPr>
                <p:spPr bwMode="gray">
                  <a:xfrm>
                    <a:off x="849135" y="1921936"/>
                    <a:ext cx="495163" cy="323384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 bwMode="gray">
                  <a:xfrm>
                    <a:off x="1096717" y="1921935"/>
                    <a:ext cx="459747" cy="326631"/>
                  </a:xfrm>
                  <a:prstGeom prst="rect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12" name="TextBox 11"/>
              <p:cNvSpPr txBox="1"/>
              <p:nvPr/>
            </p:nvSpPr>
            <p:spPr>
              <a:xfrm>
                <a:off x="1211506" y="1279473"/>
                <a:ext cx="1083630" cy="292388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600" b="1" dirty="0"/>
                  <a:t>Scalability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228453" y="1524000"/>
                <a:ext cx="6044925" cy="261610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400" dirty="0"/>
                  <a:t>How many users or transactions does it need to process concurrently?</a:t>
                </a:r>
              </a:p>
            </p:txBody>
          </p:sp>
        </p:grpSp>
        <p:grpSp>
          <p:nvGrpSpPr>
            <p:cNvPr id="268" name="Group 31"/>
            <p:cNvGrpSpPr>
              <a:grpSpLocks noChangeAspect="1"/>
            </p:cNvGrpSpPr>
            <p:nvPr/>
          </p:nvGrpSpPr>
          <p:grpSpPr bwMode="auto">
            <a:xfrm>
              <a:off x="613726" y="1080637"/>
              <a:ext cx="477168" cy="361091"/>
              <a:chOff x="1671" y="1320"/>
              <a:chExt cx="2419" cy="1633"/>
            </a:xfrm>
            <a:solidFill>
              <a:schemeClr val="bg1"/>
            </a:solidFill>
          </p:grpSpPr>
          <p:sp>
            <p:nvSpPr>
              <p:cNvPr id="269" name="Freeform 32"/>
              <p:cNvSpPr>
                <a:spLocks noEditPoints="1"/>
              </p:cNvSpPr>
              <p:nvPr/>
            </p:nvSpPr>
            <p:spPr bwMode="auto">
              <a:xfrm>
                <a:off x="1671" y="1701"/>
                <a:ext cx="2419" cy="1252"/>
              </a:xfrm>
              <a:custGeom>
                <a:avLst/>
                <a:gdLst>
                  <a:gd name="T0" fmla="*/ 729 w 1024"/>
                  <a:gd name="T1" fmla="*/ 275 h 530"/>
                  <a:gd name="T2" fmla="*/ 705 w 1024"/>
                  <a:gd name="T3" fmla="*/ 301 h 530"/>
                  <a:gd name="T4" fmla="*/ 698 w 1024"/>
                  <a:gd name="T5" fmla="*/ 330 h 530"/>
                  <a:gd name="T6" fmla="*/ 700 w 1024"/>
                  <a:gd name="T7" fmla="*/ 340 h 530"/>
                  <a:gd name="T8" fmla="*/ 709 w 1024"/>
                  <a:gd name="T9" fmla="*/ 405 h 530"/>
                  <a:gd name="T10" fmla="*/ 715 w 1024"/>
                  <a:gd name="T11" fmla="*/ 475 h 530"/>
                  <a:gd name="T12" fmla="*/ 717 w 1024"/>
                  <a:gd name="T13" fmla="*/ 527 h 530"/>
                  <a:gd name="T14" fmla="*/ 718 w 1024"/>
                  <a:gd name="T15" fmla="*/ 530 h 530"/>
                  <a:gd name="T16" fmla="*/ 1024 w 1024"/>
                  <a:gd name="T17" fmla="*/ 530 h 530"/>
                  <a:gd name="T18" fmla="*/ 1016 w 1024"/>
                  <a:gd name="T19" fmla="*/ 409 h 530"/>
                  <a:gd name="T20" fmla="*/ 996 w 1024"/>
                  <a:gd name="T21" fmla="*/ 301 h 530"/>
                  <a:gd name="T22" fmla="*/ 972 w 1024"/>
                  <a:gd name="T23" fmla="*/ 275 h 530"/>
                  <a:gd name="T24" fmla="*/ 850 w 1024"/>
                  <a:gd name="T25" fmla="*/ 236 h 530"/>
                  <a:gd name="T26" fmla="*/ 729 w 1024"/>
                  <a:gd name="T27" fmla="*/ 275 h 530"/>
                  <a:gd name="T28" fmla="*/ 52 w 1024"/>
                  <a:gd name="T29" fmla="*/ 275 h 530"/>
                  <a:gd name="T30" fmla="*/ 28 w 1024"/>
                  <a:gd name="T31" fmla="*/ 301 h 530"/>
                  <a:gd name="T32" fmla="*/ 0 w 1024"/>
                  <a:gd name="T33" fmla="*/ 530 h 530"/>
                  <a:gd name="T34" fmla="*/ 307 w 1024"/>
                  <a:gd name="T35" fmla="*/ 530 h 530"/>
                  <a:gd name="T36" fmla="*/ 317 w 1024"/>
                  <a:gd name="T37" fmla="*/ 398 h 530"/>
                  <a:gd name="T38" fmla="*/ 327 w 1024"/>
                  <a:gd name="T39" fmla="*/ 330 h 530"/>
                  <a:gd name="T40" fmla="*/ 319 w 1024"/>
                  <a:gd name="T41" fmla="*/ 301 h 530"/>
                  <a:gd name="T42" fmla="*/ 295 w 1024"/>
                  <a:gd name="T43" fmla="*/ 275 h 530"/>
                  <a:gd name="T44" fmla="*/ 174 w 1024"/>
                  <a:gd name="T45" fmla="*/ 236 h 530"/>
                  <a:gd name="T46" fmla="*/ 52 w 1024"/>
                  <a:gd name="T47" fmla="*/ 275 h 530"/>
                  <a:gd name="T48" fmla="*/ 174 w 1024"/>
                  <a:gd name="T49" fmla="*/ 0 h 530"/>
                  <a:gd name="T50" fmla="*/ 260 w 1024"/>
                  <a:gd name="T51" fmla="*/ 83 h 530"/>
                  <a:gd name="T52" fmla="*/ 174 w 1024"/>
                  <a:gd name="T53" fmla="*/ 217 h 530"/>
                  <a:gd name="T54" fmla="*/ 88 w 1024"/>
                  <a:gd name="T55" fmla="*/ 83 h 530"/>
                  <a:gd name="T56" fmla="*/ 174 w 1024"/>
                  <a:gd name="T57" fmla="*/ 0 h 530"/>
                  <a:gd name="T58" fmla="*/ 850 w 1024"/>
                  <a:gd name="T59" fmla="*/ 0 h 530"/>
                  <a:gd name="T60" fmla="*/ 936 w 1024"/>
                  <a:gd name="T61" fmla="*/ 83 h 530"/>
                  <a:gd name="T62" fmla="*/ 850 w 1024"/>
                  <a:gd name="T63" fmla="*/ 217 h 530"/>
                  <a:gd name="T64" fmla="*/ 764 w 1024"/>
                  <a:gd name="T65" fmla="*/ 83 h 530"/>
                  <a:gd name="T66" fmla="*/ 850 w 1024"/>
                  <a:gd name="T67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24" h="530">
                    <a:moveTo>
                      <a:pt x="729" y="275"/>
                    </a:moveTo>
                    <a:cubicBezTo>
                      <a:pt x="717" y="280"/>
                      <a:pt x="707" y="294"/>
                      <a:pt x="705" y="301"/>
                    </a:cubicBezTo>
                    <a:cubicBezTo>
                      <a:pt x="702" y="309"/>
                      <a:pt x="700" y="319"/>
                      <a:pt x="698" y="330"/>
                    </a:cubicBezTo>
                    <a:cubicBezTo>
                      <a:pt x="698" y="333"/>
                      <a:pt x="699" y="337"/>
                      <a:pt x="700" y="340"/>
                    </a:cubicBezTo>
                    <a:cubicBezTo>
                      <a:pt x="703" y="359"/>
                      <a:pt x="706" y="380"/>
                      <a:pt x="709" y="405"/>
                    </a:cubicBezTo>
                    <a:cubicBezTo>
                      <a:pt x="712" y="430"/>
                      <a:pt x="714" y="454"/>
                      <a:pt x="715" y="475"/>
                    </a:cubicBezTo>
                    <a:cubicBezTo>
                      <a:pt x="717" y="495"/>
                      <a:pt x="717" y="513"/>
                      <a:pt x="717" y="527"/>
                    </a:cubicBezTo>
                    <a:cubicBezTo>
                      <a:pt x="718" y="528"/>
                      <a:pt x="718" y="529"/>
                      <a:pt x="718" y="530"/>
                    </a:cubicBezTo>
                    <a:cubicBezTo>
                      <a:pt x="1024" y="530"/>
                      <a:pt x="1024" y="530"/>
                      <a:pt x="1024" y="530"/>
                    </a:cubicBezTo>
                    <a:cubicBezTo>
                      <a:pt x="1024" y="505"/>
                      <a:pt x="1021" y="457"/>
                      <a:pt x="1016" y="409"/>
                    </a:cubicBezTo>
                    <a:cubicBezTo>
                      <a:pt x="1011" y="360"/>
                      <a:pt x="1004" y="326"/>
                      <a:pt x="996" y="301"/>
                    </a:cubicBezTo>
                    <a:cubicBezTo>
                      <a:pt x="994" y="294"/>
                      <a:pt x="984" y="280"/>
                      <a:pt x="972" y="275"/>
                    </a:cubicBezTo>
                    <a:cubicBezTo>
                      <a:pt x="943" y="262"/>
                      <a:pt x="897" y="236"/>
                      <a:pt x="850" y="236"/>
                    </a:cubicBezTo>
                    <a:cubicBezTo>
                      <a:pt x="804" y="236"/>
                      <a:pt x="758" y="262"/>
                      <a:pt x="729" y="275"/>
                    </a:cubicBezTo>
                    <a:close/>
                    <a:moveTo>
                      <a:pt x="52" y="275"/>
                    </a:moveTo>
                    <a:cubicBezTo>
                      <a:pt x="40" y="280"/>
                      <a:pt x="30" y="294"/>
                      <a:pt x="28" y="301"/>
                    </a:cubicBezTo>
                    <a:cubicBezTo>
                      <a:pt x="13" y="351"/>
                      <a:pt x="0" y="480"/>
                      <a:pt x="0" y="530"/>
                    </a:cubicBezTo>
                    <a:cubicBezTo>
                      <a:pt x="307" y="530"/>
                      <a:pt x="307" y="530"/>
                      <a:pt x="307" y="530"/>
                    </a:cubicBezTo>
                    <a:cubicBezTo>
                      <a:pt x="307" y="500"/>
                      <a:pt x="310" y="447"/>
                      <a:pt x="317" y="398"/>
                    </a:cubicBezTo>
                    <a:cubicBezTo>
                      <a:pt x="319" y="374"/>
                      <a:pt x="323" y="351"/>
                      <a:pt x="327" y="330"/>
                    </a:cubicBezTo>
                    <a:cubicBezTo>
                      <a:pt x="324" y="319"/>
                      <a:pt x="322" y="309"/>
                      <a:pt x="319" y="301"/>
                    </a:cubicBezTo>
                    <a:cubicBezTo>
                      <a:pt x="317" y="294"/>
                      <a:pt x="307" y="280"/>
                      <a:pt x="295" y="275"/>
                    </a:cubicBezTo>
                    <a:cubicBezTo>
                      <a:pt x="266" y="262"/>
                      <a:pt x="220" y="236"/>
                      <a:pt x="174" y="236"/>
                    </a:cubicBezTo>
                    <a:cubicBezTo>
                      <a:pt x="127" y="236"/>
                      <a:pt x="81" y="262"/>
                      <a:pt x="52" y="275"/>
                    </a:cubicBezTo>
                    <a:close/>
                    <a:moveTo>
                      <a:pt x="174" y="0"/>
                    </a:moveTo>
                    <a:cubicBezTo>
                      <a:pt x="221" y="0"/>
                      <a:pt x="260" y="37"/>
                      <a:pt x="260" y="83"/>
                    </a:cubicBezTo>
                    <a:cubicBezTo>
                      <a:pt x="260" y="127"/>
                      <a:pt x="228" y="217"/>
                      <a:pt x="174" y="217"/>
                    </a:cubicBezTo>
                    <a:cubicBezTo>
                      <a:pt x="120" y="217"/>
                      <a:pt x="88" y="127"/>
                      <a:pt x="88" y="83"/>
                    </a:cubicBezTo>
                    <a:cubicBezTo>
                      <a:pt x="88" y="37"/>
                      <a:pt x="126" y="0"/>
                      <a:pt x="174" y="0"/>
                    </a:cubicBezTo>
                    <a:close/>
                    <a:moveTo>
                      <a:pt x="850" y="0"/>
                    </a:moveTo>
                    <a:cubicBezTo>
                      <a:pt x="898" y="0"/>
                      <a:pt x="936" y="37"/>
                      <a:pt x="936" y="83"/>
                    </a:cubicBezTo>
                    <a:cubicBezTo>
                      <a:pt x="936" y="127"/>
                      <a:pt x="904" y="217"/>
                      <a:pt x="850" y="217"/>
                    </a:cubicBezTo>
                    <a:cubicBezTo>
                      <a:pt x="796" y="217"/>
                      <a:pt x="764" y="127"/>
                      <a:pt x="764" y="83"/>
                    </a:cubicBezTo>
                    <a:cubicBezTo>
                      <a:pt x="764" y="37"/>
                      <a:pt x="803" y="0"/>
                      <a:pt x="8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dirty="0"/>
              </a:p>
            </p:txBody>
          </p:sp>
          <p:sp>
            <p:nvSpPr>
              <p:cNvPr id="270" name="Freeform 33"/>
              <p:cNvSpPr>
                <a:spLocks noEditPoints="1"/>
              </p:cNvSpPr>
              <p:nvPr/>
            </p:nvSpPr>
            <p:spPr bwMode="auto">
              <a:xfrm>
                <a:off x="2299" y="1320"/>
                <a:ext cx="1174" cy="1633"/>
              </a:xfrm>
              <a:custGeom>
                <a:avLst/>
                <a:gdLst>
                  <a:gd name="T0" fmla="*/ 125 w 497"/>
                  <a:gd name="T1" fmla="*/ 436 h 691"/>
                  <a:gd name="T2" fmla="*/ 101 w 497"/>
                  <a:gd name="T3" fmla="*/ 462 h 691"/>
                  <a:gd name="T4" fmla="*/ 72 w 497"/>
                  <a:gd name="T5" fmla="*/ 691 h 691"/>
                  <a:gd name="T6" fmla="*/ 420 w 497"/>
                  <a:gd name="T7" fmla="*/ 691 h 691"/>
                  <a:gd name="T8" fmla="*/ 411 w 497"/>
                  <a:gd name="T9" fmla="*/ 570 h 691"/>
                  <a:gd name="T10" fmla="*/ 391 w 497"/>
                  <a:gd name="T11" fmla="*/ 462 h 691"/>
                  <a:gd name="T12" fmla="*/ 367 w 497"/>
                  <a:gd name="T13" fmla="*/ 436 h 691"/>
                  <a:gd name="T14" fmla="*/ 305 w 497"/>
                  <a:gd name="T15" fmla="*/ 408 h 691"/>
                  <a:gd name="T16" fmla="*/ 305 w 497"/>
                  <a:gd name="T17" fmla="*/ 411 h 691"/>
                  <a:gd name="T18" fmla="*/ 296 w 497"/>
                  <a:gd name="T19" fmla="*/ 481 h 691"/>
                  <a:gd name="T20" fmla="*/ 278 w 497"/>
                  <a:gd name="T21" fmla="*/ 495 h 691"/>
                  <a:gd name="T22" fmla="*/ 264 w 497"/>
                  <a:gd name="T23" fmla="*/ 477 h 691"/>
                  <a:gd name="T24" fmla="*/ 271 w 497"/>
                  <a:gd name="T25" fmla="*/ 425 h 691"/>
                  <a:gd name="T26" fmla="*/ 221 w 497"/>
                  <a:gd name="T27" fmla="*/ 425 h 691"/>
                  <a:gd name="T28" fmla="*/ 228 w 497"/>
                  <a:gd name="T29" fmla="*/ 477 h 691"/>
                  <a:gd name="T30" fmla="*/ 214 w 497"/>
                  <a:gd name="T31" fmla="*/ 495 h 691"/>
                  <a:gd name="T32" fmla="*/ 196 w 497"/>
                  <a:gd name="T33" fmla="*/ 481 h 691"/>
                  <a:gd name="T34" fmla="*/ 187 w 497"/>
                  <a:gd name="T35" fmla="*/ 412 h 691"/>
                  <a:gd name="T36" fmla="*/ 187 w 497"/>
                  <a:gd name="T37" fmla="*/ 409 h 691"/>
                  <a:gd name="T38" fmla="*/ 187 w 497"/>
                  <a:gd name="T39" fmla="*/ 408 h 691"/>
                  <a:gd name="T40" fmla="*/ 125 w 497"/>
                  <a:gd name="T41" fmla="*/ 436 h 691"/>
                  <a:gd name="T42" fmla="*/ 72 w 497"/>
                  <a:gd name="T43" fmla="*/ 347 h 691"/>
                  <a:gd name="T44" fmla="*/ 51 w 497"/>
                  <a:gd name="T45" fmla="*/ 359 h 691"/>
                  <a:gd name="T46" fmla="*/ 87 w 497"/>
                  <a:gd name="T47" fmla="*/ 88 h 691"/>
                  <a:gd name="T48" fmla="*/ 405 w 497"/>
                  <a:gd name="T49" fmla="*/ 88 h 691"/>
                  <a:gd name="T50" fmla="*/ 441 w 497"/>
                  <a:gd name="T51" fmla="*/ 359 h 691"/>
                  <a:gd name="T52" fmla="*/ 420 w 497"/>
                  <a:gd name="T53" fmla="*/ 347 h 691"/>
                  <a:gd name="T54" fmla="*/ 246 w 497"/>
                  <a:gd name="T55" fmla="*/ 46 h 691"/>
                  <a:gd name="T56" fmla="*/ 52 w 497"/>
                  <a:gd name="T57" fmla="*/ 299 h 691"/>
                  <a:gd name="T58" fmla="*/ 72 w 497"/>
                  <a:gd name="T59" fmla="*/ 347 h 691"/>
                  <a:gd name="T60" fmla="*/ 131 w 497"/>
                  <a:gd name="T61" fmla="*/ 313 h 691"/>
                  <a:gd name="T62" fmla="*/ 111 w 497"/>
                  <a:gd name="T63" fmla="*/ 325 h 691"/>
                  <a:gd name="T64" fmla="*/ 246 w 497"/>
                  <a:gd name="T65" fmla="*/ 91 h 691"/>
                  <a:gd name="T66" fmla="*/ 381 w 497"/>
                  <a:gd name="T67" fmla="*/ 325 h 691"/>
                  <a:gd name="T68" fmla="*/ 361 w 497"/>
                  <a:gd name="T69" fmla="*/ 313 h 691"/>
                  <a:gd name="T70" fmla="*/ 246 w 497"/>
                  <a:gd name="T71" fmla="*/ 115 h 691"/>
                  <a:gd name="T72" fmla="*/ 131 w 497"/>
                  <a:gd name="T73" fmla="*/ 313 h 691"/>
                  <a:gd name="T74" fmla="*/ 246 w 497"/>
                  <a:gd name="T75" fmla="*/ 161 h 691"/>
                  <a:gd name="T76" fmla="*/ 332 w 497"/>
                  <a:gd name="T77" fmla="*/ 244 h 691"/>
                  <a:gd name="T78" fmla="*/ 246 w 497"/>
                  <a:gd name="T79" fmla="*/ 378 h 691"/>
                  <a:gd name="T80" fmla="*/ 160 w 497"/>
                  <a:gd name="T81" fmla="*/ 244 h 691"/>
                  <a:gd name="T82" fmla="*/ 246 w 497"/>
                  <a:gd name="T83" fmla="*/ 161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97" h="691">
                    <a:moveTo>
                      <a:pt x="125" y="436"/>
                    </a:moveTo>
                    <a:cubicBezTo>
                      <a:pt x="112" y="441"/>
                      <a:pt x="103" y="455"/>
                      <a:pt x="101" y="462"/>
                    </a:cubicBezTo>
                    <a:cubicBezTo>
                      <a:pt x="85" y="512"/>
                      <a:pt x="72" y="641"/>
                      <a:pt x="72" y="691"/>
                    </a:cubicBezTo>
                    <a:cubicBezTo>
                      <a:pt x="180" y="691"/>
                      <a:pt x="312" y="691"/>
                      <a:pt x="420" y="691"/>
                    </a:cubicBezTo>
                    <a:cubicBezTo>
                      <a:pt x="420" y="666"/>
                      <a:pt x="416" y="618"/>
                      <a:pt x="411" y="570"/>
                    </a:cubicBezTo>
                    <a:cubicBezTo>
                      <a:pt x="406" y="521"/>
                      <a:pt x="399" y="487"/>
                      <a:pt x="391" y="462"/>
                    </a:cubicBezTo>
                    <a:cubicBezTo>
                      <a:pt x="389" y="455"/>
                      <a:pt x="380" y="441"/>
                      <a:pt x="367" y="436"/>
                    </a:cubicBezTo>
                    <a:cubicBezTo>
                      <a:pt x="351" y="429"/>
                      <a:pt x="330" y="417"/>
                      <a:pt x="305" y="408"/>
                    </a:cubicBezTo>
                    <a:cubicBezTo>
                      <a:pt x="305" y="409"/>
                      <a:pt x="305" y="410"/>
                      <a:pt x="305" y="411"/>
                    </a:cubicBezTo>
                    <a:cubicBezTo>
                      <a:pt x="296" y="481"/>
                      <a:pt x="296" y="481"/>
                      <a:pt x="296" y="481"/>
                    </a:cubicBezTo>
                    <a:cubicBezTo>
                      <a:pt x="295" y="490"/>
                      <a:pt x="287" y="496"/>
                      <a:pt x="278" y="495"/>
                    </a:cubicBezTo>
                    <a:cubicBezTo>
                      <a:pt x="269" y="494"/>
                      <a:pt x="263" y="486"/>
                      <a:pt x="264" y="477"/>
                    </a:cubicBezTo>
                    <a:cubicBezTo>
                      <a:pt x="271" y="425"/>
                      <a:pt x="271" y="425"/>
                      <a:pt x="271" y="425"/>
                    </a:cubicBezTo>
                    <a:cubicBezTo>
                      <a:pt x="221" y="425"/>
                      <a:pt x="221" y="425"/>
                      <a:pt x="221" y="425"/>
                    </a:cubicBezTo>
                    <a:cubicBezTo>
                      <a:pt x="228" y="477"/>
                      <a:pt x="228" y="477"/>
                      <a:pt x="228" y="477"/>
                    </a:cubicBezTo>
                    <a:cubicBezTo>
                      <a:pt x="229" y="486"/>
                      <a:pt x="223" y="494"/>
                      <a:pt x="214" y="495"/>
                    </a:cubicBezTo>
                    <a:cubicBezTo>
                      <a:pt x="206" y="496"/>
                      <a:pt x="197" y="490"/>
                      <a:pt x="196" y="481"/>
                    </a:cubicBezTo>
                    <a:cubicBezTo>
                      <a:pt x="187" y="412"/>
                      <a:pt x="187" y="412"/>
                      <a:pt x="187" y="412"/>
                    </a:cubicBezTo>
                    <a:cubicBezTo>
                      <a:pt x="187" y="411"/>
                      <a:pt x="187" y="410"/>
                      <a:pt x="187" y="409"/>
                    </a:cubicBezTo>
                    <a:cubicBezTo>
                      <a:pt x="187" y="409"/>
                      <a:pt x="187" y="409"/>
                      <a:pt x="187" y="408"/>
                    </a:cubicBezTo>
                    <a:cubicBezTo>
                      <a:pt x="162" y="417"/>
                      <a:pt x="141" y="429"/>
                      <a:pt x="125" y="436"/>
                    </a:cubicBezTo>
                    <a:close/>
                    <a:moveTo>
                      <a:pt x="72" y="347"/>
                    </a:moveTo>
                    <a:cubicBezTo>
                      <a:pt x="80" y="361"/>
                      <a:pt x="59" y="373"/>
                      <a:pt x="51" y="359"/>
                    </a:cubicBezTo>
                    <a:cubicBezTo>
                      <a:pt x="0" y="271"/>
                      <a:pt x="15" y="160"/>
                      <a:pt x="87" y="88"/>
                    </a:cubicBezTo>
                    <a:cubicBezTo>
                      <a:pt x="175" y="0"/>
                      <a:pt x="317" y="0"/>
                      <a:pt x="405" y="88"/>
                    </a:cubicBezTo>
                    <a:cubicBezTo>
                      <a:pt x="477" y="160"/>
                      <a:pt x="492" y="271"/>
                      <a:pt x="441" y="359"/>
                    </a:cubicBezTo>
                    <a:cubicBezTo>
                      <a:pt x="433" y="373"/>
                      <a:pt x="412" y="361"/>
                      <a:pt x="420" y="347"/>
                    </a:cubicBezTo>
                    <a:cubicBezTo>
                      <a:pt x="497" y="214"/>
                      <a:pt x="401" y="46"/>
                      <a:pt x="246" y="46"/>
                    </a:cubicBezTo>
                    <a:cubicBezTo>
                      <a:pt x="114" y="46"/>
                      <a:pt x="18" y="172"/>
                      <a:pt x="52" y="299"/>
                    </a:cubicBezTo>
                    <a:cubicBezTo>
                      <a:pt x="57" y="316"/>
                      <a:pt x="63" y="332"/>
                      <a:pt x="72" y="347"/>
                    </a:cubicBezTo>
                    <a:close/>
                    <a:moveTo>
                      <a:pt x="131" y="313"/>
                    </a:moveTo>
                    <a:cubicBezTo>
                      <a:pt x="139" y="327"/>
                      <a:pt x="119" y="339"/>
                      <a:pt x="111" y="325"/>
                    </a:cubicBezTo>
                    <a:cubicBezTo>
                      <a:pt x="51" y="222"/>
                      <a:pt x="125" y="91"/>
                      <a:pt x="246" y="91"/>
                    </a:cubicBezTo>
                    <a:cubicBezTo>
                      <a:pt x="367" y="91"/>
                      <a:pt x="441" y="222"/>
                      <a:pt x="381" y="325"/>
                    </a:cubicBezTo>
                    <a:cubicBezTo>
                      <a:pt x="373" y="339"/>
                      <a:pt x="353" y="327"/>
                      <a:pt x="361" y="313"/>
                    </a:cubicBezTo>
                    <a:cubicBezTo>
                      <a:pt x="411" y="226"/>
                      <a:pt x="349" y="115"/>
                      <a:pt x="246" y="115"/>
                    </a:cubicBezTo>
                    <a:cubicBezTo>
                      <a:pt x="143" y="115"/>
                      <a:pt x="81" y="226"/>
                      <a:pt x="131" y="313"/>
                    </a:cubicBezTo>
                    <a:close/>
                    <a:moveTo>
                      <a:pt x="246" y="161"/>
                    </a:moveTo>
                    <a:cubicBezTo>
                      <a:pt x="294" y="161"/>
                      <a:pt x="332" y="198"/>
                      <a:pt x="332" y="244"/>
                    </a:cubicBezTo>
                    <a:cubicBezTo>
                      <a:pt x="332" y="288"/>
                      <a:pt x="300" y="378"/>
                      <a:pt x="246" y="378"/>
                    </a:cubicBezTo>
                    <a:cubicBezTo>
                      <a:pt x="192" y="378"/>
                      <a:pt x="160" y="288"/>
                      <a:pt x="160" y="244"/>
                    </a:cubicBezTo>
                    <a:cubicBezTo>
                      <a:pt x="160" y="198"/>
                      <a:pt x="198" y="161"/>
                      <a:pt x="246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dirty="0"/>
              </a:p>
            </p:txBody>
          </p:sp>
        </p:grpSp>
      </p:grpSp>
      <p:grpSp>
        <p:nvGrpSpPr>
          <p:cNvPr id="273" name="Group 272"/>
          <p:cNvGrpSpPr/>
          <p:nvPr/>
        </p:nvGrpSpPr>
        <p:grpSpPr>
          <a:xfrm>
            <a:off x="385890" y="1790700"/>
            <a:ext cx="7958010" cy="642047"/>
            <a:chOff x="385890" y="1790700"/>
            <a:chExt cx="7958010" cy="642047"/>
          </a:xfrm>
        </p:grpSpPr>
        <p:grpSp>
          <p:nvGrpSpPr>
            <p:cNvPr id="146" name="Group 145"/>
            <p:cNvGrpSpPr/>
            <p:nvPr/>
          </p:nvGrpSpPr>
          <p:grpSpPr>
            <a:xfrm>
              <a:off x="385890" y="1790700"/>
              <a:ext cx="7958010" cy="642047"/>
              <a:chOff x="347790" y="1237968"/>
              <a:chExt cx="7958010" cy="642047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347790" y="1237968"/>
                <a:ext cx="7958010" cy="642047"/>
                <a:chOff x="918003" y="5968127"/>
                <a:chExt cx="7385922" cy="401132"/>
              </a:xfrm>
            </p:grpSpPr>
            <p:sp>
              <p:nvSpPr>
                <p:cNvPr id="158" name="Rounded Rectangle 19"/>
                <p:cNvSpPr/>
                <p:nvPr/>
              </p:nvSpPr>
              <p:spPr bwMode="gray">
                <a:xfrm>
                  <a:off x="988725" y="5970504"/>
                  <a:ext cx="7315200" cy="3987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78888">
                    <a:lumMod val="20000"/>
                    <a:lumOff val="80000"/>
                    <a:alpha val="70000"/>
                  </a:srgbClr>
                </a:solidFill>
                <a:ln w="6350">
                  <a:solidFill>
                    <a:srgbClr val="778888">
                      <a:lumMod val="20000"/>
                      <a:lumOff val="8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548640" tIns="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sz="1000" b="1" kern="0" dirty="0">
                    <a:solidFill>
                      <a:sysClr val="windowText" lastClr="000000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grpSp>
              <p:nvGrpSpPr>
                <p:cNvPr id="159" name="Group 158"/>
                <p:cNvGrpSpPr/>
                <p:nvPr/>
              </p:nvGrpSpPr>
              <p:grpSpPr>
                <a:xfrm>
                  <a:off x="918003" y="5968127"/>
                  <a:ext cx="707329" cy="401125"/>
                  <a:chOff x="849135" y="1921935"/>
                  <a:chExt cx="707329" cy="326631"/>
                </a:xfrm>
                <a:solidFill>
                  <a:srgbClr val="FF0000">
                    <a:lumMod val="50000"/>
                  </a:srgbClr>
                </a:solidFill>
              </p:grpSpPr>
              <p:sp>
                <p:nvSpPr>
                  <p:cNvPr id="160" name="Oval 159"/>
                  <p:cNvSpPr/>
                  <p:nvPr/>
                </p:nvSpPr>
                <p:spPr bwMode="gray">
                  <a:xfrm>
                    <a:off x="849135" y="1921936"/>
                    <a:ext cx="495163" cy="323384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 bwMode="gray">
                  <a:xfrm>
                    <a:off x="1096717" y="1921935"/>
                    <a:ext cx="459747" cy="326631"/>
                  </a:xfrm>
                  <a:prstGeom prst="rect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148" name="TextBox 147"/>
              <p:cNvSpPr txBox="1"/>
              <p:nvPr/>
            </p:nvSpPr>
            <p:spPr>
              <a:xfrm>
                <a:off x="1211506" y="1279473"/>
                <a:ext cx="1338508" cy="292388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600" b="1" dirty="0"/>
                  <a:t>Performance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1228453" y="1524000"/>
                <a:ext cx="4805803" cy="261610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400" dirty="0"/>
                  <a:t>How fast does it respond? What is the max throughput ?</a:t>
                </a:r>
              </a:p>
            </p:txBody>
          </p:sp>
        </p:grpSp>
        <p:pic>
          <p:nvPicPr>
            <p:cNvPr id="271" name="Picture 27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791" y="1923660"/>
              <a:ext cx="340904" cy="413681"/>
            </a:xfrm>
            <a:prstGeom prst="rect">
              <a:avLst/>
            </a:prstGeom>
          </p:spPr>
        </p:pic>
      </p:grpSp>
      <p:grpSp>
        <p:nvGrpSpPr>
          <p:cNvPr id="274" name="Group 273"/>
          <p:cNvGrpSpPr/>
          <p:nvPr/>
        </p:nvGrpSpPr>
        <p:grpSpPr>
          <a:xfrm>
            <a:off x="385890" y="2590800"/>
            <a:ext cx="7958010" cy="642047"/>
            <a:chOff x="385890" y="2590800"/>
            <a:chExt cx="7958010" cy="642047"/>
          </a:xfrm>
        </p:grpSpPr>
        <p:grpSp>
          <p:nvGrpSpPr>
            <p:cNvPr id="162" name="Group 161"/>
            <p:cNvGrpSpPr/>
            <p:nvPr/>
          </p:nvGrpSpPr>
          <p:grpSpPr>
            <a:xfrm>
              <a:off x="385890" y="2590800"/>
              <a:ext cx="7958010" cy="642047"/>
              <a:chOff x="347790" y="1237968"/>
              <a:chExt cx="7958010" cy="642047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347790" y="1237968"/>
                <a:ext cx="7958010" cy="642047"/>
                <a:chOff x="918003" y="5968127"/>
                <a:chExt cx="7385922" cy="401132"/>
              </a:xfrm>
            </p:grpSpPr>
            <p:sp>
              <p:nvSpPr>
                <p:cNvPr id="174" name="Rounded Rectangle 19"/>
                <p:cNvSpPr/>
                <p:nvPr/>
              </p:nvSpPr>
              <p:spPr bwMode="gray">
                <a:xfrm>
                  <a:off x="988725" y="5970504"/>
                  <a:ext cx="7315200" cy="3987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78888">
                    <a:lumMod val="20000"/>
                    <a:lumOff val="80000"/>
                    <a:alpha val="70000"/>
                  </a:srgbClr>
                </a:solidFill>
                <a:ln w="6350">
                  <a:solidFill>
                    <a:srgbClr val="778888">
                      <a:lumMod val="20000"/>
                      <a:lumOff val="80000"/>
                    </a:srgbClr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wrap="square" lIns="548640" tIns="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spcAft>
                      <a:spcPts val="300"/>
                    </a:spcAft>
                  </a:pPr>
                  <a:endParaRPr lang="en-US" sz="1000" b="1" kern="0" dirty="0">
                    <a:solidFill>
                      <a:sysClr val="windowText" lastClr="000000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grpSp>
              <p:nvGrpSpPr>
                <p:cNvPr id="175" name="Group 174"/>
                <p:cNvGrpSpPr/>
                <p:nvPr/>
              </p:nvGrpSpPr>
              <p:grpSpPr>
                <a:xfrm>
                  <a:off x="918003" y="5968127"/>
                  <a:ext cx="707329" cy="401125"/>
                  <a:chOff x="849135" y="1921935"/>
                  <a:chExt cx="707329" cy="326631"/>
                </a:xfrm>
                <a:solidFill>
                  <a:srgbClr val="FF0000">
                    <a:lumMod val="50000"/>
                  </a:srgbClr>
                </a:solidFill>
              </p:grpSpPr>
              <p:sp>
                <p:nvSpPr>
                  <p:cNvPr id="176" name="Oval 175"/>
                  <p:cNvSpPr/>
                  <p:nvPr/>
                </p:nvSpPr>
                <p:spPr bwMode="gray">
                  <a:xfrm>
                    <a:off x="849135" y="1921936"/>
                    <a:ext cx="495163" cy="323383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 bwMode="gray">
                  <a:xfrm>
                    <a:off x="1096717" y="1921935"/>
                    <a:ext cx="459747" cy="326631"/>
                  </a:xfrm>
                  <a:prstGeom prst="rect">
                    <a:avLst/>
                  </a:prstGeom>
                  <a:solidFill>
                    <a:schemeClr val="accent3"/>
                  </a:solidFill>
                  <a:ln w="6350">
                    <a:solidFill>
                      <a:schemeClr val="accent3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vert="horz" wrap="square" lIns="72000" tIns="72000" rIns="72000" bIns="7200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3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164" name="TextBox 163"/>
              <p:cNvSpPr txBox="1"/>
              <p:nvPr/>
            </p:nvSpPr>
            <p:spPr>
              <a:xfrm>
                <a:off x="1211506" y="1279473"/>
                <a:ext cx="1503617" cy="292388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600" b="1" dirty="0"/>
                  <a:t>Recoverability</a:t>
                </a: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1228453" y="1524000"/>
                <a:ext cx="4076437" cy="261610"/>
              </a:xfrm>
              <a:prstGeom prst="rect">
                <a:avLst/>
              </a:prstGeom>
              <a:noFill/>
            </p:spPr>
            <p:txBody>
              <a:bodyPr wrap="none" lIns="0" tIns="0" rIns="0" bIns="45720" rtlCol="0">
                <a:spAutoFit/>
              </a:bodyPr>
              <a:lstStyle/>
              <a:p>
                <a:r>
                  <a:rPr lang="en-US" sz="1400" dirty="0"/>
                  <a:t>How does the application recover from a fault ?</a:t>
                </a:r>
              </a:p>
            </p:txBody>
          </p:sp>
        </p:grpSp>
        <p:sp>
          <p:nvSpPr>
            <p:cNvPr id="272" name="Freeform 62"/>
            <p:cNvSpPr>
              <a:spLocks noChangeAspect="1"/>
            </p:cNvSpPr>
            <p:nvPr/>
          </p:nvSpPr>
          <p:spPr bwMode="auto">
            <a:xfrm>
              <a:off x="613726" y="2699871"/>
              <a:ext cx="339604" cy="449643"/>
            </a:xfrm>
            <a:custGeom>
              <a:avLst/>
              <a:gdLst>
                <a:gd name="T0" fmla="*/ 192 w 218"/>
                <a:gd name="T1" fmla="*/ 174 h 288"/>
                <a:gd name="T2" fmla="*/ 159 w 218"/>
                <a:gd name="T3" fmla="*/ 142 h 288"/>
                <a:gd name="T4" fmla="*/ 192 w 218"/>
                <a:gd name="T5" fmla="*/ 109 h 288"/>
                <a:gd name="T6" fmla="*/ 218 w 218"/>
                <a:gd name="T7" fmla="*/ 117 h 288"/>
                <a:gd name="T8" fmla="*/ 218 w 218"/>
                <a:gd name="T9" fmla="*/ 109 h 288"/>
                <a:gd name="T10" fmla="*/ 218 w 218"/>
                <a:gd name="T11" fmla="*/ 79 h 288"/>
                <a:gd name="T12" fmla="*/ 208 w 218"/>
                <a:gd name="T13" fmla="*/ 69 h 288"/>
                <a:gd name="T14" fmla="*/ 163 w 218"/>
                <a:gd name="T15" fmla="*/ 69 h 288"/>
                <a:gd name="T16" fmla="*/ 173 w 218"/>
                <a:gd name="T17" fmla="*/ 32 h 288"/>
                <a:gd name="T18" fmla="*/ 140 w 218"/>
                <a:gd name="T19" fmla="*/ 0 h 288"/>
                <a:gd name="T20" fmla="*/ 107 w 218"/>
                <a:gd name="T21" fmla="*/ 32 h 288"/>
                <a:gd name="T22" fmla="*/ 117 w 218"/>
                <a:gd name="T23" fmla="*/ 69 h 288"/>
                <a:gd name="T24" fmla="*/ 72 w 218"/>
                <a:gd name="T25" fmla="*/ 69 h 288"/>
                <a:gd name="T26" fmla="*/ 62 w 218"/>
                <a:gd name="T27" fmla="*/ 79 h 288"/>
                <a:gd name="T28" fmla="*/ 62 w 218"/>
                <a:gd name="T29" fmla="*/ 119 h 288"/>
                <a:gd name="T30" fmla="*/ 33 w 218"/>
                <a:gd name="T31" fmla="*/ 112 h 288"/>
                <a:gd name="T32" fmla="*/ 0 w 218"/>
                <a:gd name="T33" fmla="*/ 144 h 288"/>
                <a:gd name="T34" fmla="*/ 33 w 218"/>
                <a:gd name="T35" fmla="*/ 177 h 288"/>
                <a:gd name="T36" fmla="*/ 62 w 218"/>
                <a:gd name="T37" fmla="*/ 170 h 288"/>
                <a:gd name="T38" fmla="*/ 62 w 218"/>
                <a:gd name="T39" fmla="*/ 215 h 288"/>
                <a:gd name="T40" fmla="*/ 72 w 218"/>
                <a:gd name="T41" fmla="*/ 225 h 288"/>
                <a:gd name="T42" fmla="*/ 116 w 218"/>
                <a:gd name="T43" fmla="*/ 225 h 288"/>
                <a:gd name="T44" fmla="*/ 107 w 218"/>
                <a:gd name="T45" fmla="*/ 256 h 288"/>
                <a:gd name="T46" fmla="*/ 140 w 218"/>
                <a:gd name="T47" fmla="*/ 288 h 288"/>
                <a:gd name="T48" fmla="*/ 173 w 218"/>
                <a:gd name="T49" fmla="*/ 256 h 288"/>
                <a:gd name="T50" fmla="*/ 164 w 218"/>
                <a:gd name="T51" fmla="*/ 225 h 288"/>
                <a:gd name="T52" fmla="*/ 208 w 218"/>
                <a:gd name="T53" fmla="*/ 225 h 288"/>
                <a:gd name="T54" fmla="*/ 218 w 218"/>
                <a:gd name="T55" fmla="*/ 215 h 288"/>
                <a:gd name="T56" fmla="*/ 218 w 218"/>
                <a:gd name="T57" fmla="*/ 180 h 288"/>
                <a:gd name="T58" fmla="*/ 218 w 218"/>
                <a:gd name="T59" fmla="*/ 165 h 288"/>
                <a:gd name="T60" fmla="*/ 192 w 218"/>
                <a:gd name="T6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288">
                  <a:moveTo>
                    <a:pt x="192" y="174"/>
                  </a:moveTo>
                  <a:cubicBezTo>
                    <a:pt x="174" y="174"/>
                    <a:pt x="159" y="160"/>
                    <a:pt x="159" y="142"/>
                  </a:cubicBezTo>
                  <a:cubicBezTo>
                    <a:pt x="159" y="123"/>
                    <a:pt x="174" y="109"/>
                    <a:pt x="192" y="109"/>
                  </a:cubicBezTo>
                  <a:cubicBezTo>
                    <a:pt x="199" y="109"/>
                    <a:pt x="211" y="119"/>
                    <a:pt x="218" y="117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8" y="73"/>
                    <a:pt x="213" y="69"/>
                    <a:pt x="208" y="69"/>
                  </a:cubicBezTo>
                  <a:cubicBezTo>
                    <a:pt x="208" y="69"/>
                    <a:pt x="169" y="76"/>
                    <a:pt x="163" y="69"/>
                  </a:cubicBezTo>
                  <a:cubicBezTo>
                    <a:pt x="156" y="62"/>
                    <a:pt x="173" y="41"/>
                    <a:pt x="173" y="32"/>
                  </a:cubicBezTo>
                  <a:cubicBezTo>
                    <a:pt x="173" y="14"/>
                    <a:pt x="158" y="0"/>
                    <a:pt x="140" y="0"/>
                  </a:cubicBezTo>
                  <a:cubicBezTo>
                    <a:pt x="122" y="0"/>
                    <a:pt x="107" y="14"/>
                    <a:pt x="107" y="32"/>
                  </a:cubicBezTo>
                  <a:cubicBezTo>
                    <a:pt x="107" y="41"/>
                    <a:pt x="125" y="61"/>
                    <a:pt x="117" y="69"/>
                  </a:cubicBezTo>
                  <a:cubicBezTo>
                    <a:pt x="109" y="77"/>
                    <a:pt x="72" y="69"/>
                    <a:pt x="72" y="69"/>
                  </a:cubicBezTo>
                  <a:cubicBezTo>
                    <a:pt x="66" y="69"/>
                    <a:pt x="62" y="73"/>
                    <a:pt x="62" y="79"/>
                  </a:cubicBezTo>
                  <a:cubicBezTo>
                    <a:pt x="62" y="79"/>
                    <a:pt x="69" y="112"/>
                    <a:pt x="62" y="119"/>
                  </a:cubicBezTo>
                  <a:cubicBezTo>
                    <a:pt x="55" y="125"/>
                    <a:pt x="41" y="112"/>
                    <a:pt x="33" y="112"/>
                  </a:cubicBezTo>
                  <a:cubicBezTo>
                    <a:pt x="15" y="112"/>
                    <a:pt x="0" y="126"/>
                    <a:pt x="0" y="144"/>
                  </a:cubicBezTo>
                  <a:cubicBezTo>
                    <a:pt x="0" y="162"/>
                    <a:pt x="15" y="177"/>
                    <a:pt x="33" y="177"/>
                  </a:cubicBezTo>
                  <a:cubicBezTo>
                    <a:pt x="41" y="177"/>
                    <a:pt x="54" y="162"/>
                    <a:pt x="62" y="170"/>
                  </a:cubicBezTo>
                  <a:cubicBezTo>
                    <a:pt x="70" y="178"/>
                    <a:pt x="62" y="215"/>
                    <a:pt x="62" y="215"/>
                  </a:cubicBezTo>
                  <a:cubicBezTo>
                    <a:pt x="62" y="220"/>
                    <a:pt x="66" y="225"/>
                    <a:pt x="72" y="225"/>
                  </a:cubicBezTo>
                  <a:cubicBezTo>
                    <a:pt x="72" y="225"/>
                    <a:pt x="109" y="218"/>
                    <a:pt x="116" y="225"/>
                  </a:cubicBezTo>
                  <a:cubicBezTo>
                    <a:pt x="123" y="232"/>
                    <a:pt x="107" y="247"/>
                    <a:pt x="107" y="256"/>
                  </a:cubicBezTo>
                  <a:cubicBezTo>
                    <a:pt x="107" y="274"/>
                    <a:pt x="122" y="288"/>
                    <a:pt x="140" y="288"/>
                  </a:cubicBezTo>
                  <a:cubicBezTo>
                    <a:pt x="158" y="288"/>
                    <a:pt x="173" y="274"/>
                    <a:pt x="173" y="256"/>
                  </a:cubicBezTo>
                  <a:cubicBezTo>
                    <a:pt x="173" y="247"/>
                    <a:pt x="155" y="233"/>
                    <a:pt x="164" y="225"/>
                  </a:cubicBezTo>
                  <a:cubicBezTo>
                    <a:pt x="173" y="216"/>
                    <a:pt x="208" y="225"/>
                    <a:pt x="208" y="225"/>
                  </a:cubicBezTo>
                  <a:cubicBezTo>
                    <a:pt x="213" y="225"/>
                    <a:pt x="218" y="220"/>
                    <a:pt x="218" y="215"/>
                  </a:cubicBezTo>
                  <a:cubicBezTo>
                    <a:pt x="218" y="180"/>
                    <a:pt x="218" y="180"/>
                    <a:pt x="218" y="180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0" y="162"/>
                    <a:pt x="199" y="174"/>
                    <a:pt x="192" y="1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IE" dirty="0">
                <a:solidFill>
                  <a:prstClr val="black"/>
                </a:solidFill>
                <a:latin typeface="Calibri" panose="020F0502020204030204" pitchFamily="34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6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898" y="3921507"/>
            <a:ext cx="5598683" cy="293187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Principles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250436" y="3943449"/>
            <a:ext cx="1654565" cy="2111906"/>
            <a:chOff x="250436" y="3943449"/>
            <a:chExt cx="1654565" cy="2111906"/>
          </a:xfrm>
        </p:grpSpPr>
        <p:grpSp>
          <p:nvGrpSpPr>
            <p:cNvPr id="31" name="Group 30"/>
            <p:cNvGrpSpPr/>
            <p:nvPr/>
          </p:nvGrpSpPr>
          <p:grpSpPr>
            <a:xfrm>
              <a:off x="381000" y="3947160"/>
              <a:ext cx="1524001" cy="548640"/>
              <a:chOff x="381000" y="5013960"/>
              <a:chExt cx="1524001" cy="54864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81000" y="5562600"/>
                <a:ext cx="152400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16200000">
                <a:off x="1630681" y="5288280"/>
                <a:ext cx="54864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735675" y="3943449"/>
              <a:ext cx="439223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b="1" dirty="0"/>
                <a:t>DRY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5935" y="4235837"/>
              <a:ext cx="1397819" cy="207749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050" dirty="0"/>
                <a:t>Don’t Repeat Yourself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0436" y="4670360"/>
              <a:ext cx="158331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Each capability should be implemented only once, there should be </a:t>
              </a:r>
              <a:r>
                <a:rPr lang="en-US" sz="1200" b="1" dirty="0">
                  <a:solidFill>
                    <a:srgbClr val="000000"/>
                  </a:solidFill>
                </a:rPr>
                <a:t>no software </a:t>
              </a:r>
              <a:r>
                <a:rPr lang="en-US" sz="1200" dirty="0">
                  <a:solidFill>
                    <a:srgbClr val="000000"/>
                  </a:solidFill>
                </a:rPr>
                <a:t>or </a:t>
              </a:r>
              <a:r>
                <a:rPr lang="en-US" sz="1200" b="1" dirty="0">
                  <a:solidFill>
                    <a:srgbClr val="000000"/>
                  </a:solidFill>
                </a:rPr>
                <a:t>hardware duplication</a:t>
              </a:r>
              <a:endParaRPr lang="en-US" sz="12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05000" y="3380450"/>
            <a:ext cx="1634795" cy="2325301"/>
            <a:chOff x="1905000" y="3380450"/>
            <a:chExt cx="1634795" cy="2325301"/>
          </a:xfrm>
        </p:grpSpPr>
        <p:grpSp>
          <p:nvGrpSpPr>
            <p:cNvPr id="32" name="Group 31"/>
            <p:cNvGrpSpPr/>
            <p:nvPr/>
          </p:nvGrpSpPr>
          <p:grpSpPr>
            <a:xfrm>
              <a:off x="1905000" y="3398519"/>
              <a:ext cx="1524001" cy="548640"/>
              <a:chOff x="381000" y="5013960"/>
              <a:chExt cx="1524001" cy="54864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381000" y="5562600"/>
                <a:ext cx="152400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6200000">
                <a:off x="1630681" y="5288280"/>
                <a:ext cx="54864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2388910" y="3380450"/>
              <a:ext cx="493725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b="1" dirty="0"/>
                <a:t>KISS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36862" y="3672838"/>
              <a:ext cx="1453924" cy="207749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050" dirty="0"/>
                <a:t>Keep It Short &amp; Simple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976247" y="4136091"/>
              <a:ext cx="156354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Don't over-architect or over-engineer</a:t>
              </a:r>
              <a:r>
                <a:rPr lang="en-US" sz="1200" dirty="0">
                  <a:solidFill>
                    <a:srgbClr val="000000"/>
                  </a:solidFill>
                </a:rPr>
                <a:t>, the longest-lived, most robust systems also tend to be the easiest to understand</a:t>
              </a:r>
              <a:endParaRPr lang="en-US" sz="12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380094" y="2786482"/>
            <a:ext cx="1644150" cy="2386669"/>
            <a:chOff x="3380094" y="2786482"/>
            <a:chExt cx="1644150" cy="2386669"/>
          </a:xfrm>
        </p:grpSpPr>
        <p:sp>
          <p:nvSpPr>
            <p:cNvPr id="54" name="TextBox 53"/>
            <p:cNvSpPr txBox="1"/>
            <p:nvPr/>
          </p:nvSpPr>
          <p:spPr>
            <a:xfrm>
              <a:off x="3380094" y="2786482"/>
              <a:ext cx="1522853" cy="538609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b="1" dirty="0"/>
                <a:t>Don’t Reinvent</a:t>
              </a:r>
            </a:p>
            <a:p>
              <a:r>
                <a:rPr lang="en-US" sz="1600" b="1" dirty="0"/>
                <a:t>The Wheel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3429000" y="2849879"/>
              <a:ext cx="1595244" cy="2323272"/>
              <a:chOff x="3429000" y="2849879"/>
              <a:chExt cx="1595244" cy="232327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429000" y="2849879"/>
                <a:ext cx="1524001" cy="548640"/>
                <a:chOff x="381000" y="5013960"/>
                <a:chExt cx="1524001" cy="548640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81000" y="5562600"/>
                  <a:ext cx="1524000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16200000">
                  <a:off x="1630681" y="5288280"/>
                  <a:ext cx="548640" cy="0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Rectangle 62"/>
              <p:cNvSpPr/>
              <p:nvPr/>
            </p:nvSpPr>
            <p:spPr>
              <a:xfrm>
                <a:off x="3500245" y="3603491"/>
                <a:ext cx="152399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</a:rPr>
                  <a:t>If something is already available to do the job well, use it, </a:t>
                </a:r>
                <a:r>
                  <a:rPr lang="en-US" sz="1200" b="1" dirty="0">
                    <a:solidFill>
                      <a:srgbClr val="000000"/>
                    </a:solidFill>
                  </a:rPr>
                  <a:t>don't waste time &amp; money </a:t>
                </a:r>
                <a:r>
                  <a:rPr lang="en-US" sz="1200" dirty="0">
                    <a:solidFill>
                      <a:srgbClr val="000000"/>
                    </a:solidFill>
                  </a:rPr>
                  <a:t>just to make something different</a:t>
                </a:r>
                <a:endParaRPr lang="en-US" sz="1200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953000" y="2183835"/>
            <a:ext cx="1524001" cy="1758307"/>
            <a:chOff x="4953000" y="2183835"/>
            <a:chExt cx="1524001" cy="1758307"/>
          </a:xfrm>
        </p:grpSpPr>
        <p:grpSp>
          <p:nvGrpSpPr>
            <p:cNvPr id="38" name="Group 37"/>
            <p:cNvGrpSpPr/>
            <p:nvPr/>
          </p:nvGrpSpPr>
          <p:grpSpPr>
            <a:xfrm>
              <a:off x="4953000" y="2301237"/>
              <a:ext cx="1524001" cy="548640"/>
              <a:chOff x="381000" y="5013960"/>
              <a:chExt cx="1524001" cy="54864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381000" y="5562600"/>
                <a:ext cx="152400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6200000">
                <a:off x="1630681" y="5288280"/>
                <a:ext cx="54864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5197168" y="2183835"/>
              <a:ext cx="1011684" cy="53860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b="1" dirty="0"/>
                <a:t>Fit For Purpose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068396" y="2926479"/>
              <a:ext cx="135854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The solution should do what it needs to do, </a:t>
              </a:r>
              <a:r>
                <a:rPr lang="en-US" sz="1200" b="1" dirty="0">
                  <a:solidFill>
                    <a:srgbClr val="000000"/>
                  </a:solidFill>
                </a:rPr>
                <a:t>not more and not less</a:t>
              </a:r>
              <a:r>
                <a:rPr lang="en-US" sz="1200" dirty="0">
                  <a:solidFill>
                    <a:srgbClr val="000000"/>
                  </a:solidFill>
                </a:rPr>
                <a:t>.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477000" y="1752596"/>
            <a:ext cx="1524001" cy="2064100"/>
            <a:chOff x="6477000" y="1752596"/>
            <a:chExt cx="1524001" cy="2064100"/>
          </a:xfrm>
        </p:grpSpPr>
        <p:grpSp>
          <p:nvGrpSpPr>
            <p:cNvPr id="41" name="Group 40"/>
            <p:cNvGrpSpPr/>
            <p:nvPr/>
          </p:nvGrpSpPr>
          <p:grpSpPr>
            <a:xfrm>
              <a:off x="6477000" y="1752596"/>
              <a:ext cx="1524001" cy="548640"/>
              <a:chOff x="381000" y="5013960"/>
              <a:chExt cx="1524001" cy="54864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381000" y="5562600"/>
                <a:ext cx="152400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16200000">
                <a:off x="1630681" y="5288280"/>
                <a:ext cx="54864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6730975" y="1891447"/>
              <a:ext cx="1001877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b="1" dirty="0"/>
                <a:t>Black Box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567906" y="2431701"/>
              <a:ext cx="142256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Implementation </a:t>
              </a:r>
              <a:r>
                <a:rPr lang="en-US" sz="1200" b="1" dirty="0">
                  <a:solidFill>
                    <a:srgbClr val="000000"/>
                  </a:solidFill>
                </a:rPr>
                <a:t>details should be hidden </a:t>
              </a:r>
              <a:r>
                <a:rPr lang="en-US" sz="1200" dirty="0">
                  <a:solidFill>
                    <a:srgbClr val="000000"/>
                  </a:solidFill>
                </a:rPr>
                <a:t>behind stable, well-defined APIs or interfaces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001000" y="1102295"/>
            <a:ext cx="1792148" cy="2885649"/>
            <a:chOff x="8001000" y="1102295"/>
            <a:chExt cx="1792148" cy="2885649"/>
          </a:xfrm>
        </p:grpSpPr>
        <p:grpSp>
          <p:nvGrpSpPr>
            <p:cNvPr id="44" name="Group 43"/>
            <p:cNvGrpSpPr/>
            <p:nvPr/>
          </p:nvGrpSpPr>
          <p:grpSpPr>
            <a:xfrm>
              <a:off x="8001000" y="1203955"/>
              <a:ext cx="1524001" cy="548640"/>
              <a:chOff x="381000" y="5013960"/>
              <a:chExt cx="1524001" cy="54864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381000" y="5562600"/>
                <a:ext cx="152400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16200000">
                <a:off x="1630681" y="5288280"/>
                <a:ext cx="548640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8163993" y="1102295"/>
              <a:ext cx="1198015" cy="53860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b="1" dirty="0"/>
                <a:t>Divide &amp; Conquer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079459" y="1864286"/>
              <a:ext cx="1713689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To manage complexity, </a:t>
              </a:r>
              <a:r>
                <a:rPr lang="en-US" sz="1200" b="1" dirty="0">
                  <a:solidFill>
                    <a:srgbClr val="000000"/>
                  </a:solidFill>
                </a:rPr>
                <a:t>responsibilities should be clearly separated </a:t>
              </a:r>
              <a:r>
                <a:rPr lang="en-US" sz="1200" dirty="0">
                  <a:solidFill>
                    <a:srgbClr val="000000"/>
                  </a:solidFill>
                </a:rPr>
                <a:t>between architecture components (e.g. classes, architecture layers, services, applications, sub-systems, etc.);</a:t>
              </a:r>
              <a:endParaRPr lang="en-US" sz="12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525000" y="647509"/>
            <a:ext cx="1947676" cy="2980845"/>
            <a:chOff x="9525000" y="647509"/>
            <a:chExt cx="1947676" cy="298084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9525000" y="1203955"/>
              <a:ext cx="1524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9687992" y="647509"/>
              <a:ext cx="1198015" cy="53860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b="1" dirty="0"/>
                <a:t>Prepare For Failure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720077" y="1320030"/>
              <a:ext cx="1752599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software, hardware, networks, people will fail that's part of life and we need to live with it, </a:t>
              </a:r>
              <a:r>
                <a:rPr lang="en-US" sz="1200" b="1" dirty="0">
                  <a:solidFill>
                    <a:srgbClr val="000000"/>
                  </a:solidFill>
                </a:rPr>
                <a:t>architectures should be designed to tolerate failure</a:t>
              </a:r>
              <a:r>
                <a:rPr lang="en-US" sz="1200" dirty="0">
                  <a:solidFill>
                    <a:srgbClr val="000000"/>
                  </a:solidFill>
                </a:rPr>
                <a:t>, or at least fail gracefully, recovery tools and/or processes should be defined.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30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4541" y="0"/>
            <a:ext cx="3537459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Architecture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2009564" y="956931"/>
            <a:ext cx="3706296" cy="5562077"/>
          </a:xfrm>
          <a:prstGeom prst="roundRect">
            <a:avLst/>
          </a:prstGeom>
          <a:noFill/>
          <a:ln>
            <a:solidFill>
              <a:srgbClr val="FFC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8" descr="Image result for mobile transparent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52" y="3650785"/>
            <a:ext cx="910283" cy="153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Image result for amazon aw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08" y="1143349"/>
            <a:ext cx="759251" cy="28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/>
          <p:cNvGrpSpPr/>
          <p:nvPr/>
        </p:nvGrpSpPr>
        <p:grpSpPr>
          <a:xfrm>
            <a:off x="2426917" y="1813460"/>
            <a:ext cx="401938" cy="2999073"/>
            <a:chOff x="2117978" y="2047376"/>
            <a:chExt cx="401938" cy="3560751"/>
          </a:xfrm>
        </p:grpSpPr>
        <p:sp>
          <p:nvSpPr>
            <p:cNvPr id="55" name="Rectangle 54"/>
            <p:cNvSpPr/>
            <p:nvPr/>
          </p:nvSpPr>
          <p:spPr>
            <a:xfrm>
              <a:off x="2117978" y="2047376"/>
              <a:ext cx="401938" cy="356075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 rot="16200000">
              <a:off x="1683538" y="3730812"/>
              <a:ext cx="12708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Amazon LEX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515340" y="1813460"/>
            <a:ext cx="401938" cy="2999074"/>
            <a:chOff x="2117978" y="2047376"/>
            <a:chExt cx="401938" cy="3560751"/>
          </a:xfrm>
        </p:grpSpPr>
        <p:sp>
          <p:nvSpPr>
            <p:cNvPr id="58" name="Rectangle 57"/>
            <p:cNvSpPr/>
            <p:nvPr/>
          </p:nvSpPr>
          <p:spPr>
            <a:xfrm>
              <a:off x="2117978" y="2047376"/>
              <a:ext cx="401938" cy="356075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1491314" y="3730812"/>
              <a:ext cx="16552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Amazon Lambda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512608" y="1821282"/>
            <a:ext cx="401938" cy="1687462"/>
            <a:chOff x="2117978" y="2047376"/>
            <a:chExt cx="401938" cy="3560751"/>
          </a:xfrm>
        </p:grpSpPr>
        <p:sp>
          <p:nvSpPr>
            <p:cNvPr id="61" name="Rectangle 60"/>
            <p:cNvSpPr/>
            <p:nvPr/>
          </p:nvSpPr>
          <p:spPr>
            <a:xfrm>
              <a:off x="2117978" y="2047376"/>
              <a:ext cx="401938" cy="356075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1013505" y="4011387"/>
              <a:ext cx="2646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Machine Learning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5749" y="2080020"/>
            <a:ext cx="1220571" cy="1220571"/>
            <a:chOff x="534590" y="1658258"/>
            <a:chExt cx="1220571" cy="1220571"/>
          </a:xfrm>
        </p:grpSpPr>
        <p:pic>
          <p:nvPicPr>
            <p:cNvPr id="64" name="Picture 2" descr="Image result for chrome logo transparen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104" y="2122344"/>
              <a:ext cx="609075" cy="456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Image result for internet explorer logo transparen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07" y="2143610"/>
              <a:ext cx="560153" cy="42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Image result for firefox logo transparen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497" y="2259132"/>
              <a:ext cx="219099" cy="21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2" descr="Image result for browser window transparent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90" y="1658258"/>
              <a:ext cx="1220571" cy="1220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Rectangle: Rounded Corners 67"/>
          <p:cNvSpPr/>
          <p:nvPr/>
        </p:nvSpPr>
        <p:spPr>
          <a:xfrm>
            <a:off x="6363467" y="4587341"/>
            <a:ext cx="1182957" cy="1051626"/>
          </a:xfrm>
          <a:prstGeom prst="roundRect">
            <a:avLst/>
          </a:prstGeom>
          <a:solidFill>
            <a:srgbClr val="FFC000"/>
          </a:solidFill>
          <a:ln>
            <a:solidFill>
              <a:srgbClr val="FFC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/>
          <p:cNvSpPr/>
          <p:nvPr/>
        </p:nvSpPr>
        <p:spPr>
          <a:xfrm>
            <a:off x="6293012" y="3369343"/>
            <a:ext cx="1182957" cy="1051626"/>
          </a:xfrm>
          <a:prstGeom prst="roundRect">
            <a:avLst/>
          </a:prstGeom>
          <a:solidFill>
            <a:srgbClr val="FFC000"/>
          </a:solidFill>
          <a:ln>
            <a:solidFill>
              <a:srgbClr val="FFC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6373241" y="4861513"/>
            <a:ext cx="119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Meeting Room Booking System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312561" y="3658659"/>
            <a:ext cx="116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Overtime and Transport System</a:t>
            </a:r>
          </a:p>
        </p:txBody>
      </p:sp>
      <p:sp>
        <p:nvSpPr>
          <p:cNvPr id="72" name="Arrow: Left-Right 71"/>
          <p:cNvSpPr/>
          <p:nvPr/>
        </p:nvSpPr>
        <p:spPr>
          <a:xfrm>
            <a:off x="1479435" y="4136065"/>
            <a:ext cx="806565" cy="2836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Left-Right 72"/>
          <p:cNvSpPr/>
          <p:nvPr/>
        </p:nvSpPr>
        <p:spPr>
          <a:xfrm>
            <a:off x="1556000" y="2428342"/>
            <a:ext cx="806565" cy="2836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Left-Right 73"/>
          <p:cNvSpPr/>
          <p:nvPr/>
        </p:nvSpPr>
        <p:spPr>
          <a:xfrm>
            <a:off x="2845662" y="3310162"/>
            <a:ext cx="578523" cy="2836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Left-Right 74"/>
          <p:cNvSpPr/>
          <p:nvPr/>
        </p:nvSpPr>
        <p:spPr>
          <a:xfrm>
            <a:off x="3911029" y="2112544"/>
            <a:ext cx="578523" cy="2836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061902" y="5113757"/>
            <a:ext cx="1283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Amazon LEX </a:t>
            </a:r>
          </a:p>
          <a:p>
            <a:r>
              <a:rPr lang="en-US" sz="1100" dirty="0"/>
              <a:t>drives chat bot features ( intents , slot types, etc..)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97498" y="5096073"/>
            <a:ext cx="14699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Amazon Lambda </a:t>
            </a:r>
            <a:r>
              <a:rPr lang="en-US" sz="1100" dirty="0"/>
              <a:t>implements hooks to do more complex operations </a:t>
            </a:r>
            <a:r>
              <a:rPr lang="en-US" sz="1100" dirty="0" err="1"/>
              <a:t>e.g</a:t>
            </a:r>
            <a:r>
              <a:rPr lang="en-US" sz="1100" dirty="0"/>
              <a:t> calling remote systems</a:t>
            </a:r>
          </a:p>
        </p:txBody>
      </p:sp>
      <p:sp>
        <p:nvSpPr>
          <p:cNvPr id="78" name="Left Brace 77"/>
          <p:cNvSpPr/>
          <p:nvPr/>
        </p:nvSpPr>
        <p:spPr>
          <a:xfrm>
            <a:off x="5978158" y="3382230"/>
            <a:ext cx="329516" cy="21756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Left-Right 78"/>
          <p:cNvSpPr/>
          <p:nvPr/>
        </p:nvSpPr>
        <p:spPr>
          <a:xfrm>
            <a:off x="4008433" y="4521469"/>
            <a:ext cx="1958886" cy="2836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861399" y="2321833"/>
            <a:ext cx="1850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Remote Systems </a:t>
            </a:r>
            <a:r>
              <a:rPr lang="en-US" sz="1100" dirty="0"/>
              <a:t>called through existing API ( </a:t>
            </a:r>
            <a:r>
              <a:rPr lang="en-US" sz="1100" dirty="0" err="1"/>
              <a:t>e.g</a:t>
            </a:r>
            <a:r>
              <a:rPr lang="en-US" sz="1100" dirty="0"/>
              <a:t> REST) to fulfil the requirements of the bot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79686" y="5184679"/>
            <a:ext cx="146996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Mobile Assistant app </a:t>
            </a:r>
          </a:p>
          <a:p>
            <a:r>
              <a:rPr lang="en-US" sz="1100" dirty="0"/>
              <a:t>makes use of phone sensors and input of user to fulfill requirements of user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236250" y="3578493"/>
            <a:ext cx="1469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Amazon ML </a:t>
            </a:r>
          </a:p>
          <a:p>
            <a:r>
              <a:rPr lang="en-US" sz="1100" dirty="0"/>
              <a:t>provides predictions based on historical information </a:t>
            </a:r>
          </a:p>
        </p:txBody>
      </p:sp>
      <p:pic>
        <p:nvPicPr>
          <p:cNvPr id="83" name="Picture 14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7" y="3833850"/>
            <a:ext cx="496237" cy="49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79686" y="1276675"/>
            <a:ext cx="1469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Assistant app </a:t>
            </a:r>
          </a:p>
          <a:p>
            <a:r>
              <a:rPr lang="en-US" sz="1100" dirty="0"/>
              <a:t>takes in textual input to interact with the bot </a:t>
            </a:r>
          </a:p>
        </p:txBody>
      </p:sp>
      <p:pic>
        <p:nvPicPr>
          <p:cNvPr id="85" name="Picture 16" descr="Image result for speech transparent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1" y="4345881"/>
            <a:ext cx="273173" cy="27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Image result for check transparent background 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3" y="3439670"/>
            <a:ext cx="422228" cy="42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39200" y="576654"/>
            <a:ext cx="1372171" cy="477054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Context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39201" y="1416469"/>
            <a:ext cx="3124200" cy="497059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Virtual Agent ( chat bot ) to interface with the existing Overtime &amp; transport systems as well as the meeting room book system in an organization.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Virtual Agent needs to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Have Web and Mobile UI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Capture overtime requests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Capture transport details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Needs to be able to book meeting rooms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Machine Learning will allow for prediction on 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Transport requirements for certain days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   Usage of meeting rooms</a:t>
            </a:r>
          </a:p>
        </p:txBody>
      </p:sp>
    </p:spTree>
    <p:extLst>
      <p:ext uri="{BB962C8B-B14F-4D97-AF65-F5344CB8AC3E}">
        <p14:creationId xmlns:p14="http://schemas.microsoft.com/office/powerpoint/2010/main" val="396563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Architecture questions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143000"/>
            <a:ext cx="5332411" cy="4969098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What are the key Functional Needs ?</a:t>
            </a: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What is the System expected to do ?	</a:t>
            </a:r>
          </a:p>
          <a:p>
            <a:pPr lvl="1">
              <a:lnSpc>
                <a:spcPct val="80000"/>
              </a:lnSpc>
            </a:pPr>
            <a:endParaRPr lang="en-GB" altLang="en-US" sz="1400" dirty="0"/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What Are the Non Functional Needs? </a:t>
            </a:r>
            <a:endParaRPr lang="en-GB" altLang="en-US" sz="1400" b="0" dirty="0"/>
          </a:p>
          <a:p>
            <a:pPr lvl="2">
              <a:lnSpc>
                <a:spcPct val="80000"/>
              </a:lnSpc>
            </a:pPr>
            <a:r>
              <a:rPr lang="en-US" sz="1000" dirty="0"/>
              <a:t>safety, security , usability ,  testability, maintainability, extensibility and scalability?</a:t>
            </a:r>
            <a:endParaRPr lang="en-GB" altLang="en-US" sz="1000" dirty="0"/>
          </a:p>
          <a:p>
            <a:pPr marL="55562" lvl="1" indent="0">
              <a:lnSpc>
                <a:spcPct val="80000"/>
              </a:lnSpc>
              <a:buNone/>
            </a:pPr>
            <a:endParaRPr lang="en-GB" altLang="en-US" sz="2000" dirty="0">
              <a:solidFill>
                <a:srgbClr val="2D07E9"/>
              </a:solidFill>
            </a:endParaRPr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Volumetric information </a:t>
            </a: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How many users are expected to use this system?</a:t>
            </a:r>
          </a:p>
          <a:p>
            <a:pPr lvl="2">
              <a:lnSpc>
                <a:spcPct val="80000"/>
              </a:lnSpc>
            </a:pPr>
            <a:endParaRPr lang="en-GB" altLang="en-US" sz="1000" dirty="0"/>
          </a:p>
          <a:p>
            <a:pPr marL="341311" lvl="1" indent="-285750">
              <a:lnSpc>
                <a:spcPct val="80000"/>
              </a:lnSpc>
            </a:pPr>
            <a:r>
              <a:rPr lang="en-GB" altLang="en-US" sz="1600" b="1" dirty="0">
                <a:latin typeface="+mj-lt"/>
              </a:rPr>
              <a:t>What is the impact of increasing the concurrent users beyond the planned maximum? 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altLang="en-US" sz="1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0" y="822102"/>
            <a:ext cx="5715000" cy="4969098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buFont typeface="Arial" panose="020B0604020202020204" pitchFamily="34" charset="0"/>
              <a:buChar char="•"/>
            </a:pPr>
            <a:endParaRPr lang="en-GB" altLang="en-US" sz="1400" dirty="0">
              <a:solidFill>
                <a:srgbClr val="2D07E9"/>
              </a:solidFill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GB" altLang="en-US" sz="1600" dirty="0"/>
              <a:t>Performance/Availability Requirements </a:t>
            </a:r>
          </a:p>
          <a:p>
            <a:pPr lvl="2"/>
            <a:r>
              <a:rPr lang="en-GB" altLang="en-US" sz="1000" dirty="0"/>
              <a:t>Proposed performance metrics </a:t>
            </a:r>
          </a:p>
          <a:p>
            <a:pPr lvl="2"/>
            <a:r>
              <a:rPr lang="en-GB" altLang="en-US" sz="1000" dirty="0"/>
              <a:t>Uptime requirements </a:t>
            </a:r>
          </a:p>
          <a:p>
            <a:pPr lvl="2"/>
            <a:r>
              <a:rPr lang="en-GB" altLang="en-US" sz="1000" dirty="0"/>
              <a:t>Response Times </a:t>
            </a:r>
          </a:p>
          <a:p>
            <a:pPr lvl="1"/>
            <a:endParaRPr lang="en-GB" altLang="en-US" sz="14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GB" altLang="en-US" sz="1600" dirty="0"/>
              <a:t>Business Continuity requirements</a:t>
            </a:r>
          </a:p>
          <a:p>
            <a:pPr lvl="2"/>
            <a:r>
              <a:rPr lang="en-GB" altLang="en-US" sz="1000" dirty="0"/>
              <a:t>Proposed Business Continuity solution</a:t>
            </a:r>
          </a:p>
          <a:p>
            <a:pPr lvl="1"/>
            <a:endParaRPr lang="en-GB" altLang="en-US" sz="14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GB" altLang="en-US" sz="1600" dirty="0"/>
              <a:t>Security requirements</a:t>
            </a:r>
            <a:endParaRPr lang="en-GB" altLang="en-US" sz="1400" dirty="0">
              <a:solidFill>
                <a:srgbClr val="2D07E9"/>
              </a:solidFill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GB" altLang="en-US" sz="1600" dirty="0"/>
              <a:t>Auditing requirements</a:t>
            </a:r>
            <a:endParaRPr lang="en-GB" altLang="en-US" sz="1400" dirty="0">
              <a:solidFill>
                <a:srgbClr val="2D07E9"/>
              </a:solidFill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altLang="en-US" sz="1400" dirty="0"/>
          </a:p>
        </p:txBody>
      </p:sp>
      <p:sp>
        <p:nvSpPr>
          <p:cNvPr id="7" name="Rectangle: Diagonal Corners Rounded 6"/>
          <p:cNvSpPr/>
          <p:nvPr/>
        </p:nvSpPr>
        <p:spPr>
          <a:xfrm>
            <a:off x="990600" y="5105400"/>
            <a:ext cx="3124200" cy="1006698"/>
          </a:xfrm>
          <a:prstGeom prst="round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 Questions </a:t>
            </a:r>
          </a:p>
          <a:p>
            <a:pPr algn="ctr"/>
            <a:r>
              <a:rPr lang="en-US" sz="1600" dirty="0"/>
              <a:t>( non-exhaustive list )</a:t>
            </a:r>
          </a:p>
        </p:txBody>
      </p:sp>
    </p:spTree>
    <p:extLst>
      <p:ext uri="{BB962C8B-B14F-4D97-AF65-F5344CB8AC3E}">
        <p14:creationId xmlns:p14="http://schemas.microsoft.com/office/powerpoint/2010/main" val="137829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Architecture Questions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25707" y="699448"/>
            <a:ext cx="6155826" cy="5548952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How will the solution be deployed?</a:t>
            </a: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Overview of the deployment to physical environments showing connectivity </a:t>
            </a: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What is the potential impact on existing solutions and what are the mitigations?</a:t>
            </a:r>
          </a:p>
          <a:p>
            <a:pPr lvl="1">
              <a:lnSpc>
                <a:spcPct val="80000"/>
              </a:lnSpc>
            </a:pPr>
            <a:endParaRPr lang="en-GB" altLang="en-US" sz="1600" dirty="0">
              <a:solidFill>
                <a:srgbClr val="3333CC"/>
              </a:solidFill>
            </a:endParaRPr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What Products/Versions are being used? </a:t>
            </a:r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Overview of interfacing / messaging / data requirements? </a:t>
            </a:r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What are the data archive plans?</a:t>
            </a:r>
            <a:endParaRPr lang="en-GB" altLang="en-US" sz="1600" dirty="0">
              <a:solidFill>
                <a:srgbClr val="3333CC"/>
              </a:solidFill>
            </a:endParaRPr>
          </a:p>
          <a:p>
            <a:pPr>
              <a:lnSpc>
                <a:spcPct val="80000"/>
              </a:lnSpc>
            </a:pPr>
            <a:endParaRPr lang="en-GB" altLang="en-US" sz="1600" dirty="0">
              <a:solidFill>
                <a:srgbClr val="3333CC"/>
              </a:solidFill>
            </a:endParaRPr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Support Requirements </a:t>
            </a:r>
            <a:endParaRPr lang="en-GB" altLang="en-US" sz="1600" dirty="0">
              <a:solidFill>
                <a:srgbClr val="3333CC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Which teams will support what aspects of the solution?</a:t>
            </a: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How will the system be monitored?</a:t>
            </a: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What scheduled downtime for support has been included?</a:t>
            </a:r>
            <a:endParaRPr lang="en-GB" alt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06686" y="685800"/>
            <a:ext cx="6213380" cy="4969098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How will the solution be deployed?</a:t>
            </a: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Overview of the deployment to physical environments showing connectivity </a:t>
            </a:r>
          </a:p>
          <a:p>
            <a:pPr lvl="2">
              <a:lnSpc>
                <a:spcPct val="80000"/>
              </a:lnSpc>
            </a:pPr>
            <a:endParaRPr lang="en-GB" altLang="en-US" sz="1000" dirty="0"/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What is the potential impact on existing solutions and what are the mitigations?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GB" altLang="en-US" sz="1600" dirty="0">
              <a:solidFill>
                <a:srgbClr val="3333CC"/>
              </a:solidFill>
            </a:endParaRPr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What Products/Versions are being used? </a:t>
            </a:r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Overview of interfacing / messaging / data requirements? </a:t>
            </a:r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altLang="en-US" sz="1600" dirty="0"/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What are the data archive plans?</a:t>
            </a:r>
            <a:endParaRPr lang="en-GB" altLang="en-US" sz="1600" dirty="0">
              <a:solidFill>
                <a:srgbClr val="3333CC"/>
              </a:solidFill>
            </a:endParaRPr>
          </a:p>
          <a:p>
            <a:pPr>
              <a:lnSpc>
                <a:spcPct val="80000"/>
              </a:lnSpc>
            </a:pPr>
            <a:endParaRPr lang="en-GB" altLang="en-US" sz="1600" dirty="0">
              <a:solidFill>
                <a:srgbClr val="3333CC"/>
              </a:solidFill>
            </a:endParaRPr>
          </a:p>
          <a:p>
            <a:pPr marL="34131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sz="1600" dirty="0"/>
              <a:t>Support Requirements </a:t>
            </a:r>
            <a:endParaRPr lang="en-GB" altLang="en-US" sz="1600" dirty="0">
              <a:solidFill>
                <a:srgbClr val="3333CC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Which teams will support what aspects of the solution?</a:t>
            </a: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How will the system be monitored?</a:t>
            </a:r>
          </a:p>
          <a:p>
            <a:pPr lvl="2">
              <a:lnSpc>
                <a:spcPct val="80000"/>
              </a:lnSpc>
            </a:pPr>
            <a:r>
              <a:rPr lang="en-GB" altLang="en-US" sz="1000" dirty="0"/>
              <a:t>What scheduled downtime for support has been included?</a:t>
            </a:r>
            <a:endParaRPr lang="en-GB" altLang="en-US" sz="2000" dirty="0"/>
          </a:p>
        </p:txBody>
      </p:sp>
      <p:sp>
        <p:nvSpPr>
          <p:cNvPr id="7" name="Rectangle: Diagonal Corners Rounded 6"/>
          <p:cNvSpPr/>
          <p:nvPr/>
        </p:nvSpPr>
        <p:spPr>
          <a:xfrm>
            <a:off x="7924800" y="5851302"/>
            <a:ext cx="3124200" cy="1006698"/>
          </a:xfrm>
          <a:prstGeom prst="round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 Questions </a:t>
            </a:r>
          </a:p>
          <a:p>
            <a:pPr algn="ctr"/>
            <a:r>
              <a:rPr lang="en-US" sz="1600" dirty="0"/>
              <a:t>( non-exhaustive list )</a:t>
            </a:r>
          </a:p>
        </p:txBody>
      </p:sp>
    </p:spTree>
    <p:extLst>
      <p:ext uri="{BB962C8B-B14F-4D97-AF65-F5344CB8AC3E}">
        <p14:creationId xmlns:p14="http://schemas.microsoft.com/office/powerpoint/2010/main" val="16136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5410200" y="2792412"/>
            <a:ext cx="2133600" cy="2084288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en-US" dirty="0" err="1"/>
              <a:t>BluePrint</a:t>
            </a:r>
            <a:endParaRPr lang="en-US" dirty="0"/>
          </a:p>
        </p:txBody>
      </p:sp>
      <p:sp>
        <p:nvSpPr>
          <p:cNvPr id="6" name="AutoShape 4" descr="Image result for word logo"/>
          <p:cNvSpPr>
            <a:spLocks noChangeAspect="1" noChangeArrowheads="1"/>
          </p:cNvSpPr>
          <p:nvPr/>
        </p:nvSpPr>
        <p:spPr bwMode="auto">
          <a:xfrm>
            <a:off x="6838950" y="32693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84" y="2908697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12644" y="4032647"/>
            <a:ext cx="1314462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600" b="1" dirty="0"/>
              <a:t>Architecture</a:t>
            </a:r>
          </a:p>
          <a:p>
            <a:r>
              <a:rPr lang="en-US" sz="1600" b="1" dirty="0"/>
              <a:t>Blueprint </a:t>
            </a:r>
          </a:p>
        </p:txBody>
      </p:sp>
      <p:pic>
        <p:nvPicPr>
          <p:cNvPr id="1032" name="Picture 8" descr="Image result for domain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744" y="4953000"/>
            <a:ext cx="1981200" cy="134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26015" y="6377033"/>
            <a:ext cx="1474763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600" b="1" dirty="0"/>
              <a:t>Domain Model</a:t>
            </a:r>
          </a:p>
        </p:txBody>
      </p:sp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1" y="146993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6800" y="2221029"/>
            <a:ext cx="1314462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600" b="1" dirty="0"/>
              <a:t>Business</a:t>
            </a:r>
          </a:p>
          <a:p>
            <a:r>
              <a:rPr lang="en-US" sz="1600" b="1" dirty="0"/>
              <a:t>Architecture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228600" y="1371600"/>
            <a:ext cx="4572000" cy="145304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875380" y="2182805"/>
            <a:ext cx="1314462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600" b="1" dirty="0"/>
              <a:t>Technical</a:t>
            </a:r>
          </a:p>
          <a:p>
            <a:r>
              <a:rPr lang="en-US" sz="1600" b="1" dirty="0"/>
              <a:t>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23717" y="1495438"/>
            <a:ext cx="272510" cy="66172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7" name="Arrow: Left 16"/>
          <p:cNvSpPr/>
          <p:nvPr/>
        </p:nvSpPr>
        <p:spPr>
          <a:xfrm rot="1569315">
            <a:off x="5105400" y="2792412"/>
            <a:ext cx="457200" cy="47693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34" name="Picture 10" descr="Image result for deployment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33" y="2481189"/>
            <a:ext cx="1823645" cy="210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Left 20"/>
          <p:cNvSpPr/>
          <p:nvPr/>
        </p:nvSpPr>
        <p:spPr>
          <a:xfrm rot="12179080">
            <a:off x="7686228" y="4149938"/>
            <a:ext cx="457200" cy="47693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9684269" y="4546016"/>
            <a:ext cx="1827423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600" b="1" dirty="0"/>
              <a:t>Deployment Diag.</a:t>
            </a:r>
          </a:p>
        </p:txBody>
      </p:sp>
      <p:pic>
        <p:nvPicPr>
          <p:cNvPr id="1040" name="Picture 16" descr="Image result for logical sequence diagra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139" y="183577"/>
            <a:ext cx="1866257" cy="17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Image result for logical sequence diagra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97" y="392544"/>
            <a:ext cx="1866257" cy="17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Image result for logical sequence diagra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751" y="713267"/>
            <a:ext cx="1866257" cy="17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511716" y="2532258"/>
            <a:ext cx="1817805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600" b="1" dirty="0"/>
              <a:t>Logical Seq. Diag.</a:t>
            </a:r>
          </a:p>
        </p:txBody>
      </p:sp>
      <p:sp>
        <p:nvSpPr>
          <p:cNvPr id="34" name="Arrow: Left 33"/>
          <p:cNvSpPr/>
          <p:nvPr/>
        </p:nvSpPr>
        <p:spPr>
          <a:xfrm rot="7410547">
            <a:off x="6924119" y="2364787"/>
            <a:ext cx="457200" cy="47693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43" y="144356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36"/>
          <p:cNvSpPr/>
          <p:nvPr/>
        </p:nvSpPr>
        <p:spPr>
          <a:xfrm>
            <a:off x="223495" y="3043986"/>
            <a:ext cx="4572000" cy="145304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8" name="Rectangle: Rounded Corners 37"/>
          <p:cNvSpPr/>
          <p:nvPr/>
        </p:nvSpPr>
        <p:spPr>
          <a:xfrm>
            <a:off x="232975" y="4716372"/>
            <a:ext cx="4572000" cy="145304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Arrow: Left 38"/>
          <p:cNvSpPr/>
          <p:nvPr/>
        </p:nvSpPr>
        <p:spPr>
          <a:xfrm rot="18448198">
            <a:off x="5277362" y="4774680"/>
            <a:ext cx="457200" cy="47693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40" name="Group 31828"/>
          <p:cNvGrpSpPr>
            <a:grpSpLocks/>
          </p:cNvGrpSpPr>
          <p:nvPr/>
        </p:nvGrpSpPr>
        <p:grpSpPr bwMode="auto">
          <a:xfrm>
            <a:off x="489750" y="3227228"/>
            <a:ext cx="639762" cy="958850"/>
            <a:chOff x="3679682" y="2745787"/>
            <a:chExt cx="638318" cy="957884"/>
          </a:xfrm>
        </p:grpSpPr>
        <p:pic>
          <p:nvPicPr>
            <p:cNvPr id="41" name="Picture 2" descr="http://blog.fatcow.com/blog/wp-content/uploads/2014/09/Server_Remix_1_by_Merlin252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682" y="3006964"/>
              <a:ext cx="548413" cy="696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2" descr="http://www.discountasp.net/tfs/images/tfs-2013-metr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977" y="3197339"/>
              <a:ext cx="332023" cy="384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8"/>
            <p:cNvSpPr txBox="1">
              <a:spLocks noChangeArrowheads="1"/>
            </p:cNvSpPr>
            <p:nvPr/>
          </p:nvSpPr>
          <p:spPr bwMode="auto">
            <a:xfrm>
              <a:off x="3799649" y="2745787"/>
              <a:ext cx="35254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à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Font typeface="Symbol" panose="05050102010706020507" pitchFamily="18" charset="2"/>
                <a:buChar char="-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Char char="–"/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/>
                  <a:cs typeface="ヒラギノ角ゴ Pro W3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defRPr sz="1000">
                  <a:solidFill>
                    <a:schemeClr val="tx1"/>
                  </a:solidFill>
                  <a:latin typeface="Arial" panose="020B0604020202020204" pitchFamily="34" charset="0"/>
                  <a:ea typeface="ヒラギノ角ゴ Pro W3"/>
                  <a:cs typeface="ヒラギノ角ゴ Pro W3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000" b="1" dirty="0">
                  <a:solidFill>
                    <a:srgbClr val="000000"/>
                  </a:solidFill>
                  <a:cs typeface="ヒラギノ角ゴ Pro W3"/>
                </a:rPr>
                <a:t>TFS</a:t>
              </a:r>
            </a:p>
          </p:txBody>
        </p:sp>
      </p:grpSp>
      <p:pic>
        <p:nvPicPr>
          <p:cNvPr id="47" name="Picture 2" descr="http://blog.fatcow.com/blog/wp-content/uploads/2014/09/Server_Remix_1_by_Merlin25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13" y="3496147"/>
            <a:ext cx="549654" cy="69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15275" y="3715470"/>
            <a:ext cx="493712" cy="2587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447800" y="3238039"/>
            <a:ext cx="58491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à"/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buFontTx/>
              <a:buNone/>
            </a:pPr>
            <a:r>
              <a:rPr lang="en-US" altLang="en-US" sz="1000" b="1" dirty="0" err="1">
                <a:solidFill>
                  <a:srgbClr val="000000"/>
                </a:solidFill>
                <a:cs typeface="ヒラギノ角ゴ Pro W3"/>
              </a:rPr>
              <a:t>Weblogic</a:t>
            </a:r>
            <a:endParaRPr lang="en-US" altLang="en-US" sz="1000" b="1" dirty="0">
              <a:solidFill>
                <a:srgbClr val="000000"/>
              </a:solidFill>
              <a:cs typeface="ヒラギノ角ゴ Pro W3"/>
            </a:endParaRPr>
          </a:p>
        </p:txBody>
      </p:sp>
      <p:pic>
        <p:nvPicPr>
          <p:cNvPr id="50" name="Picture 2" descr="http://blog.fatcow.com/blog/wp-content/uploads/2014/09/Server_Remix_1_by_Merlin25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382" y="3532620"/>
            <a:ext cx="549654" cy="69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 descr="https://upload.wikimedia.org/wikipedia/commons/thumb/5/50/Oracle_logo.svg/2000px-Oracle_logo.svg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346742" y="3819018"/>
            <a:ext cx="528638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extLst/>
        </p:spPr>
      </p:pic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318602" y="3235533"/>
            <a:ext cx="58491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à"/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 sz="10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buFontTx/>
              <a:buNone/>
            </a:pPr>
            <a:r>
              <a:rPr lang="en-US" altLang="en-US" sz="1000" b="1" dirty="0">
                <a:solidFill>
                  <a:srgbClr val="000000"/>
                </a:solidFill>
                <a:cs typeface="ヒラギノ角ゴ Pro W3"/>
              </a:rPr>
              <a:t>Oracle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981107" y="3117132"/>
            <a:ext cx="1718419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600" b="1" dirty="0"/>
              <a:t>Hardware/Cloud</a:t>
            </a:r>
          </a:p>
        </p:txBody>
      </p:sp>
      <p:pic>
        <p:nvPicPr>
          <p:cNvPr id="54" name="Picture 10" descr="Image result for amazon aw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39" y="3637037"/>
            <a:ext cx="1356233" cy="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381000" y="5419785"/>
            <a:ext cx="1301376" cy="603120"/>
            <a:chOff x="4494641" y="2548187"/>
            <a:chExt cx="976032" cy="452340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69621" y="2698775"/>
              <a:ext cx="278606" cy="29725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96319" y="2698775"/>
              <a:ext cx="259514" cy="297258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494641" y="2548585"/>
              <a:ext cx="38135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HTML</a:t>
              </a:r>
              <a:endParaRPr lang="en-US" sz="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847982" y="2548585"/>
              <a:ext cx="30921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CSS</a:t>
              </a:r>
              <a:endParaRPr lang="en-US" sz="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1324" y="2698775"/>
              <a:ext cx="269349" cy="30175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189964" y="2548187"/>
              <a:ext cx="24550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JS</a:t>
              </a:r>
              <a:endParaRPr lang="en-US" sz="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366400" y="4748400"/>
            <a:ext cx="2429095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b="1" dirty="0"/>
              <a:t>Software/Frameworks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02" y="5659225"/>
            <a:ext cx="584845" cy="34620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10" y="5620568"/>
            <a:ext cx="359539" cy="423517"/>
          </a:xfrm>
          <a:prstGeom prst="rect">
            <a:avLst/>
          </a:prstGeom>
        </p:spPr>
      </p:pic>
      <p:pic>
        <p:nvPicPr>
          <p:cNvPr id="65" name="Picture 8" descr="Image result for spring boot logo transparen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5" y="4898844"/>
            <a:ext cx="1621130" cy="50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Image result for angularj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93" y="5511395"/>
            <a:ext cx="658023" cy="65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Image result for hibernate transparent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00" y="5170944"/>
            <a:ext cx="2097809" cy="35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6569875" y="4773769"/>
            <a:ext cx="2457691" cy="1722919"/>
            <a:chOff x="6477000" y="4768482"/>
            <a:chExt cx="2457691" cy="1722919"/>
          </a:xfrm>
        </p:grpSpPr>
        <p:pic>
          <p:nvPicPr>
            <p:cNvPr id="1046" name="Picture 22" descr="Image result for microservice architecture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919" y="4768482"/>
              <a:ext cx="2160772" cy="153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2" descr="Image result for microservice architecture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634" y="4853494"/>
              <a:ext cx="2160772" cy="153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2" descr="Image result for microservice architecture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957253"/>
              <a:ext cx="2160772" cy="1534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TextBox 71"/>
          <p:cNvSpPr txBox="1"/>
          <p:nvPr/>
        </p:nvSpPr>
        <p:spPr>
          <a:xfrm>
            <a:off x="6622470" y="6532365"/>
            <a:ext cx="2144818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600" b="1" dirty="0"/>
              <a:t>Architecture Diag.(s)</a:t>
            </a:r>
          </a:p>
        </p:txBody>
      </p:sp>
    </p:spTree>
    <p:extLst>
      <p:ext uri="{BB962C8B-B14F-4D97-AF65-F5344CB8AC3E}">
        <p14:creationId xmlns:p14="http://schemas.microsoft.com/office/powerpoint/2010/main" val="45631787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7944C7F3-FB15-47FA-830F-C514DC41F7D9}" vid="{FD4C053C-273D-4ED0-AE0A-934E92C29A78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7944C7F3-FB15-47FA-830F-C514DC41F7D9}" vid="{470C2A0F-9C02-4055-8066-3C44E8CB5870}"/>
    </a:ext>
  </a:extLst>
</a:theme>
</file>

<file path=ppt/theme/theme3.xml><?xml version="1.0" encoding="utf-8"?>
<a:theme xmlns:a="http://schemas.openxmlformats.org/drawingml/2006/main" name="Section Divider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7944C7F3-FB15-47FA-830F-C514DC41F7D9}" vid="{ED742A1A-3B64-4811-B0B9-0A48B53609BD}"/>
    </a:ext>
  </a:extLst>
</a:theme>
</file>

<file path=ppt/theme/theme4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no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7944C7F3-FB15-47FA-830F-C514DC41F7D9}" vid="{959BA33F-68A3-4261-8BA8-BB376BE6D5E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Accenture_Master_Graphik_03_2017</Template>
  <TotalTime>5025</TotalTime>
  <Words>942</Words>
  <Application>Microsoft Office PowerPoint</Application>
  <PresentationFormat>Widescreen</PresentationFormat>
  <Paragraphs>194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Agfa Rotis Sans Serif</vt:lpstr>
      <vt:lpstr>Arial</vt:lpstr>
      <vt:lpstr>Arial Black</vt:lpstr>
      <vt:lpstr>Calibri</vt:lpstr>
      <vt:lpstr>Graphik</vt:lpstr>
      <vt:lpstr>ヒラギノ角ゴ Pro W3</vt:lpstr>
      <vt:lpstr>Titles</vt:lpstr>
      <vt:lpstr>Content Layouts</vt:lpstr>
      <vt:lpstr>Section Dividers</vt:lpstr>
      <vt:lpstr>Specialty Slides</vt:lpstr>
      <vt:lpstr>Enterprise</vt:lpstr>
      <vt:lpstr>Accenture Technology</vt:lpstr>
      <vt:lpstr>Enterprise Architecture </vt:lpstr>
      <vt:lpstr>Architecture Concerns</vt:lpstr>
      <vt:lpstr>Architecture Principles</vt:lpstr>
      <vt:lpstr>Example Architecture</vt:lpstr>
      <vt:lpstr>Business Architecture questions</vt:lpstr>
      <vt:lpstr>Technical Architecture Questions</vt:lpstr>
      <vt:lpstr>Architecture BluePrint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new template</dc:title>
  <dc:creator>Mandary, Javed</dc:creator>
  <cp:lastModifiedBy>Mandary, Javed</cp:lastModifiedBy>
  <cp:revision>108</cp:revision>
  <dcterms:created xsi:type="dcterms:W3CDTF">2017-04-18T09:02:32Z</dcterms:created>
  <dcterms:modified xsi:type="dcterms:W3CDTF">2018-04-18T10:36:57Z</dcterms:modified>
</cp:coreProperties>
</file>